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5" r:id="rId3"/>
    <p:sldId id="258" r:id="rId4"/>
    <p:sldId id="260" r:id="rId5"/>
    <p:sldId id="270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9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6.bin"/><Relationship Id="rId19" Type="http://schemas.openxmlformats.org/officeDocument/2006/relationships/slide" Target="slide3.xml"/><Relationship Id="rId4" Type="http://schemas.openxmlformats.org/officeDocument/2006/relationships/image" Target="../media/image7.png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1785926"/>
            <a:ext cx="6958034" cy="1643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Внеклассное  занятие  по  математике</a:t>
            </a:r>
            <a:br>
              <a:rPr lang="ru-RU" dirty="0" smtClean="0"/>
            </a:br>
            <a:r>
              <a:rPr lang="ru-RU" dirty="0" smtClean="0"/>
              <a:t>«Считай, смекай, отгадывай»</a:t>
            </a:r>
            <a:br>
              <a:rPr lang="ru-RU" dirty="0" smtClean="0"/>
            </a:br>
            <a:r>
              <a:rPr lang="ru-RU" sz="2200" dirty="0" smtClean="0"/>
              <a:t>2  класс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3886200"/>
            <a:ext cx="4214842" cy="1752600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Сергеева  Надежда  Николаевна –</a:t>
            </a:r>
          </a:p>
          <a:p>
            <a:r>
              <a:rPr lang="ru-RU" sz="2000" dirty="0" smtClean="0"/>
              <a:t>учитель  начальных  классов</a:t>
            </a:r>
          </a:p>
          <a:p>
            <a:r>
              <a:rPr lang="ru-RU" sz="2000" dirty="0" smtClean="0"/>
              <a:t>МОУ  «</a:t>
            </a:r>
            <a:r>
              <a:rPr lang="ru-RU" sz="2000" dirty="0" err="1" smtClean="0"/>
              <a:t>Краснохолмская</a:t>
            </a:r>
            <a:r>
              <a:rPr lang="ru-RU" sz="2000" dirty="0" smtClean="0"/>
              <a:t>  </a:t>
            </a:r>
            <a:r>
              <a:rPr lang="ru-RU" sz="2000" dirty="0" err="1" smtClean="0"/>
              <a:t>сош</a:t>
            </a:r>
            <a:r>
              <a:rPr lang="ru-RU" sz="2000" dirty="0" smtClean="0"/>
              <a:t>  №1»</a:t>
            </a:r>
          </a:p>
          <a:p>
            <a:r>
              <a:rPr lang="ru-RU" sz="2000" dirty="0" smtClean="0"/>
              <a:t>г. Красный Холм</a:t>
            </a:r>
          </a:p>
          <a:p>
            <a:r>
              <a:rPr lang="ru-RU" sz="2000" dirty="0" smtClean="0"/>
              <a:t>Тверской  области</a:t>
            </a:r>
            <a:endParaRPr lang="ru-RU" sz="2000" dirty="0"/>
          </a:p>
        </p:txBody>
      </p:sp>
      <p:pic>
        <p:nvPicPr>
          <p:cNvPr id="5" name="Picture 6" descr="image4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1"/>
            <a:ext cx="1857388" cy="1897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42862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Цели:</a:t>
            </a:r>
            <a:br>
              <a:rPr lang="ru-RU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- формирование вычислительных навыков сложения и вычитания в пределах 100;</a:t>
            </a:r>
          </a:p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- воспитание интереса и любви к математике;</a:t>
            </a:r>
          </a:p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- развитие логического мышления, памяти, внимания.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39750" y="188913"/>
            <a:ext cx="792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Математический кроссворд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2124075" y="1976438"/>
            <a:ext cx="1943100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2124075" y="1328738"/>
            <a:ext cx="1295400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2771775" y="2624138"/>
            <a:ext cx="1944688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3419475" y="3273425"/>
            <a:ext cx="1944688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4067175" y="3921125"/>
            <a:ext cx="1944688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4716463" y="4568825"/>
            <a:ext cx="1943100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5364163" y="5216525"/>
            <a:ext cx="1944687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6011863" y="5865813"/>
            <a:ext cx="1944687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7308850" y="5216525"/>
            <a:ext cx="0" cy="12969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6659563" y="6513513"/>
            <a:ext cx="1296987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7956550" y="5865813"/>
            <a:ext cx="0" cy="6477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>
            <a:off x="2124075" y="1328738"/>
            <a:ext cx="0" cy="6477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>
            <a:off x="2771775" y="1328738"/>
            <a:ext cx="0" cy="12954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3419475" y="1328738"/>
            <a:ext cx="0" cy="1944687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4067175" y="1976438"/>
            <a:ext cx="0" cy="1944687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4716463" y="2624138"/>
            <a:ext cx="0" cy="1944687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5364163" y="3273425"/>
            <a:ext cx="0" cy="19431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6011863" y="3921125"/>
            <a:ext cx="0" cy="19446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>
            <a:off x="6659563" y="4581525"/>
            <a:ext cx="0" cy="19446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179388" y="2697163"/>
            <a:ext cx="31321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По горизонтали:</a:t>
            </a: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684213" y="3068638"/>
            <a:ext cx="252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1) 88 – 71 = </a:t>
            </a:r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1692275" y="13287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2843213" y="98107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2</a:t>
            </a:r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2339975" y="204787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3</a:t>
            </a:r>
          </a:p>
        </p:txBody>
      </p:sp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3635375" y="15446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4</a:t>
            </a:r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3059113" y="26241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5</a:t>
            </a: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4211638" y="21923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6</a:t>
            </a:r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3708400" y="32718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7</a:t>
            </a: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4787900" y="27686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8</a:t>
            </a:r>
          </a:p>
        </p:txBody>
      </p:sp>
      <p:sp>
        <p:nvSpPr>
          <p:cNvPr id="26656" name="Text Box 32"/>
          <p:cNvSpPr txBox="1">
            <a:spLocks noChangeArrowheads="1"/>
          </p:cNvSpPr>
          <p:nvPr/>
        </p:nvSpPr>
        <p:spPr bwMode="auto">
          <a:xfrm>
            <a:off x="4356100" y="39211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9</a:t>
            </a:r>
          </a:p>
        </p:txBody>
      </p:sp>
      <p:sp>
        <p:nvSpPr>
          <p:cNvPr id="26657" name="Text Box 33"/>
          <p:cNvSpPr txBox="1">
            <a:spLocks noChangeArrowheads="1"/>
          </p:cNvSpPr>
          <p:nvPr/>
        </p:nvSpPr>
        <p:spPr bwMode="auto">
          <a:xfrm>
            <a:off x="5508625" y="348932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10</a:t>
            </a:r>
          </a:p>
        </p:txBody>
      </p: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4859338" y="4568825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11</a:t>
            </a:r>
          </a:p>
        </p:txBody>
      </p:sp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6156325" y="413702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12</a:t>
            </a:r>
          </a:p>
        </p:txBody>
      </p: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5508625" y="521652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13</a:t>
            </a:r>
          </a:p>
        </p:txBody>
      </p:sp>
      <p:sp>
        <p:nvSpPr>
          <p:cNvPr id="26661" name="Text Box 37"/>
          <p:cNvSpPr txBox="1">
            <a:spLocks noChangeArrowheads="1"/>
          </p:cNvSpPr>
          <p:nvPr/>
        </p:nvSpPr>
        <p:spPr bwMode="auto">
          <a:xfrm>
            <a:off x="6804025" y="4784725"/>
            <a:ext cx="503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14</a:t>
            </a:r>
          </a:p>
        </p:txBody>
      </p:sp>
      <p:sp>
        <p:nvSpPr>
          <p:cNvPr id="26662" name="Text Box 38"/>
          <p:cNvSpPr txBox="1">
            <a:spLocks noChangeArrowheads="1"/>
          </p:cNvSpPr>
          <p:nvPr/>
        </p:nvSpPr>
        <p:spPr bwMode="auto">
          <a:xfrm>
            <a:off x="6227763" y="5937250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15</a:t>
            </a:r>
          </a:p>
        </p:txBody>
      </p:sp>
      <p:sp>
        <p:nvSpPr>
          <p:cNvPr id="26663" name="Text Box 39"/>
          <p:cNvSpPr txBox="1">
            <a:spLocks noChangeArrowheads="1"/>
          </p:cNvSpPr>
          <p:nvPr/>
        </p:nvSpPr>
        <p:spPr bwMode="auto">
          <a:xfrm>
            <a:off x="684213" y="3500438"/>
            <a:ext cx="2592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3) 53 – 30 = </a:t>
            </a:r>
          </a:p>
        </p:txBody>
      </p:sp>
      <p:sp>
        <p:nvSpPr>
          <p:cNvPr id="26664" name="Text Box 40"/>
          <p:cNvSpPr txBox="1">
            <a:spLocks noChangeArrowheads="1"/>
          </p:cNvSpPr>
          <p:nvPr/>
        </p:nvSpPr>
        <p:spPr bwMode="auto">
          <a:xfrm>
            <a:off x="1547813" y="3933825"/>
            <a:ext cx="2376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5) 97 – 13 =</a:t>
            </a:r>
          </a:p>
        </p:txBody>
      </p:sp>
      <p:sp>
        <p:nvSpPr>
          <p:cNvPr id="26665" name="Text Box 41"/>
          <p:cNvSpPr txBox="1">
            <a:spLocks noChangeArrowheads="1"/>
          </p:cNvSpPr>
          <p:nvPr/>
        </p:nvSpPr>
        <p:spPr bwMode="auto">
          <a:xfrm>
            <a:off x="1547813" y="4437063"/>
            <a:ext cx="2376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7) 81 – 65 = </a:t>
            </a:r>
          </a:p>
        </p:txBody>
      </p:sp>
      <p:sp>
        <p:nvSpPr>
          <p:cNvPr id="26666" name="Text Box 42"/>
          <p:cNvSpPr txBox="1">
            <a:spLocks noChangeArrowheads="1"/>
          </p:cNvSpPr>
          <p:nvPr/>
        </p:nvSpPr>
        <p:spPr bwMode="auto">
          <a:xfrm>
            <a:off x="1908175" y="4941888"/>
            <a:ext cx="252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9) 75 – 18 = </a:t>
            </a:r>
          </a:p>
        </p:txBody>
      </p:sp>
      <p:sp>
        <p:nvSpPr>
          <p:cNvPr id="26667" name="Text Box 43"/>
          <p:cNvSpPr txBox="1">
            <a:spLocks noChangeArrowheads="1"/>
          </p:cNvSpPr>
          <p:nvPr/>
        </p:nvSpPr>
        <p:spPr bwMode="auto">
          <a:xfrm>
            <a:off x="1692275" y="5373688"/>
            <a:ext cx="2881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11) 60 – 24 =</a:t>
            </a:r>
          </a:p>
        </p:txBody>
      </p:sp>
      <p:sp>
        <p:nvSpPr>
          <p:cNvPr id="26668" name="Text Box 44"/>
          <p:cNvSpPr txBox="1">
            <a:spLocks noChangeArrowheads="1"/>
          </p:cNvSpPr>
          <p:nvPr/>
        </p:nvSpPr>
        <p:spPr bwMode="auto">
          <a:xfrm>
            <a:off x="2411413" y="5876925"/>
            <a:ext cx="2881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13) 71 – 29 =</a:t>
            </a:r>
          </a:p>
        </p:txBody>
      </p:sp>
      <p:sp>
        <p:nvSpPr>
          <p:cNvPr id="26669" name="Text Box 45"/>
          <p:cNvSpPr txBox="1">
            <a:spLocks noChangeArrowheads="1"/>
          </p:cNvSpPr>
          <p:nvPr/>
        </p:nvSpPr>
        <p:spPr bwMode="auto">
          <a:xfrm>
            <a:off x="2411413" y="6369050"/>
            <a:ext cx="2736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15) 37 – 18 = </a:t>
            </a:r>
          </a:p>
        </p:txBody>
      </p:sp>
      <p:sp>
        <p:nvSpPr>
          <p:cNvPr id="26670" name="Text Box 46"/>
          <p:cNvSpPr txBox="1">
            <a:spLocks noChangeArrowheads="1"/>
          </p:cNvSpPr>
          <p:nvPr/>
        </p:nvSpPr>
        <p:spPr bwMode="auto">
          <a:xfrm>
            <a:off x="5076825" y="1125538"/>
            <a:ext cx="31321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По вертикали:</a:t>
            </a:r>
          </a:p>
        </p:txBody>
      </p:sp>
      <p:sp>
        <p:nvSpPr>
          <p:cNvPr id="26671" name="Text Box 47"/>
          <p:cNvSpPr txBox="1">
            <a:spLocks noChangeArrowheads="1"/>
          </p:cNvSpPr>
          <p:nvPr/>
        </p:nvSpPr>
        <p:spPr bwMode="auto">
          <a:xfrm>
            <a:off x="5508625" y="2768600"/>
            <a:ext cx="2447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8) 92 – 27 = </a:t>
            </a:r>
          </a:p>
        </p:txBody>
      </p:sp>
      <p:sp>
        <p:nvSpPr>
          <p:cNvPr id="26672" name="Text Box 48"/>
          <p:cNvSpPr txBox="1">
            <a:spLocks noChangeArrowheads="1"/>
          </p:cNvSpPr>
          <p:nvPr/>
        </p:nvSpPr>
        <p:spPr bwMode="auto">
          <a:xfrm>
            <a:off x="6227763" y="3138488"/>
            <a:ext cx="2592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10) 90 - 17 = </a:t>
            </a:r>
          </a:p>
        </p:txBody>
      </p:sp>
      <p:sp>
        <p:nvSpPr>
          <p:cNvPr id="26673" name="Text Box 49"/>
          <p:cNvSpPr txBox="1">
            <a:spLocks noChangeArrowheads="1"/>
          </p:cNvSpPr>
          <p:nvPr/>
        </p:nvSpPr>
        <p:spPr bwMode="auto">
          <a:xfrm>
            <a:off x="6227763" y="3644900"/>
            <a:ext cx="2663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12) 79 - 15 =</a:t>
            </a:r>
          </a:p>
        </p:txBody>
      </p:sp>
      <p:sp>
        <p:nvSpPr>
          <p:cNvPr id="26674" name="Text Box 50"/>
          <p:cNvSpPr txBox="1">
            <a:spLocks noChangeArrowheads="1"/>
          </p:cNvSpPr>
          <p:nvPr/>
        </p:nvSpPr>
        <p:spPr bwMode="auto">
          <a:xfrm>
            <a:off x="6732588" y="4221163"/>
            <a:ext cx="2411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14) 37 – 16 =</a:t>
            </a:r>
          </a:p>
        </p:txBody>
      </p:sp>
      <p:sp>
        <p:nvSpPr>
          <p:cNvPr id="26675" name="Text Box 51"/>
          <p:cNvSpPr txBox="1">
            <a:spLocks noChangeArrowheads="1"/>
          </p:cNvSpPr>
          <p:nvPr/>
        </p:nvSpPr>
        <p:spPr bwMode="auto">
          <a:xfrm>
            <a:off x="2124075" y="1268413"/>
            <a:ext cx="5762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26676" name="Text Box 52"/>
          <p:cNvSpPr txBox="1">
            <a:spLocks noChangeArrowheads="1"/>
          </p:cNvSpPr>
          <p:nvPr/>
        </p:nvSpPr>
        <p:spPr bwMode="auto">
          <a:xfrm>
            <a:off x="2771775" y="1916113"/>
            <a:ext cx="5762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</a:t>
            </a:r>
          </a:p>
        </p:txBody>
      </p:sp>
      <p:sp>
        <p:nvSpPr>
          <p:cNvPr id="26677" name="Text Box 53"/>
          <p:cNvSpPr txBox="1">
            <a:spLocks noChangeArrowheads="1"/>
          </p:cNvSpPr>
          <p:nvPr/>
        </p:nvSpPr>
        <p:spPr bwMode="auto">
          <a:xfrm>
            <a:off x="3492500" y="1905000"/>
            <a:ext cx="576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</a:t>
            </a:r>
          </a:p>
        </p:txBody>
      </p:sp>
      <p:sp>
        <p:nvSpPr>
          <p:cNvPr id="26678" name="Text Box 54"/>
          <p:cNvSpPr txBox="1">
            <a:spLocks noChangeArrowheads="1"/>
          </p:cNvSpPr>
          <p:nvPr/>
        </p:nvSpPr>
        <p:spPr bwMode="auto">
          <a:xfrm>
            <a:off x="3492500" y="2552700"/>
            <a:ext cx="576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8</a:t>
            </a:r>
          </a:p>
        </p:txBody>
      </p:sp>
      <p:sp>
        <p:nvSpPr>
          <p:cNvPr id="26679" name="Text Box 55"/>
          <p:cNvSpPr txBox="1">
            <a:spLocks noChangeArrowheads="1"/>
          </p:cNvSpPr>
          <p:nvPr/>
        </p:nvSpPr>
        <p:spPr bwMode="auto">
          <a:xfrm>
            <a:off x="4067175" y="2552700"/>
            <a:ext cx="576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</a:t>
            </a:r>
          </a:p>
        </p:txBody>
      </p:sp>
      <p:sp>
        <p:nvSpPr>
          <p:cNvPr id="26680" name="Text Box 56"/>
          <p:cNvSpPr txBox="1">
            <a:spLocks noChangeArrowheads="1"/>
          </p:cNvSpPr>
          <p:nvPr/>
        </p:nvSpPr>
        <p:spPr bwMode="auto">
          <a:xfrm>
            <a:off x="4140200" y="3213100"/>
            <a:ext cx="576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26681" name="Text Box 57"/>
          <p:cNvSpPr txBox="1">
            <a:spLocks noChangeArrowheads="1"/>
          </p:cNvSpPr>
          <p:nvPr/>
        </p:nvSpPr>
        <p:spPr bwMode="auto">
          <a:xfrm>
            <a:off x="4716463" y="3200400"/>
            <a:ext cx="5762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</a:t>
            </a:r>
          </a:p>
        </p:txBody>
      </p:sp>
      <p:sp>
        <p:nvSpPr>
          <p:cNvPr id="26682" name="Text Box 58"/>
          <p:cNvSpPr txBox="1">
            <a:spLocks noChangeArrowheads="1"/>
          </p:cNvSpPr>
          <p:nvPr/>
        </p:nvSpPr>
        <p:spPr bwMode="auto">
          <a:xfrm>
            <a:off x="4787900" y="3848100"/>
            <a:ext cx="576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</a:t>
            </a:r>
          </a:p>
        </p:txBody>
      </p:sp>
      <p:sp>
        <p:nvSpPr>
          <p:cNvPr id="26683" name="Text Box 59"/>
          <p:cNvSpPr txBox="1">
            <a:spLocks noChangeArrowheads="1"/>
          </p:cNvSpPr>
          <p:nvPr/>
        </p:nvSpPr>
        <p:spPr bwMode="auto">
          <a:xfrm>
            <a:off x="5435600" y="3848100"/>
            <a:ext cx="576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7</a:t>
            </a:r>
          </a:p>
        </p:txBody>
      </p:sp>
      <p:sp>
        <p:nvSpPr>
          <p:cNvPr id="26684" name="Text Box 60"/>
          <p:cNvSpPr txBox="1">
            <a:spLocks noChangeArrowheads="1"/>
          </p:cNvSpPr>
          <p:nvPr/>
        </p:nvSpPr>
        <p:spPr bwMode="auto">
          <a:xfrm>
            <a:off x="5435600" y="4497388"/>
            <a:ext cx="5762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</a:t>
            </a:r>
          </a:p>
        </p:txBody>
      </p:sp>
      <p:sp>
        <p:nvSpPr>
          <p:cNvPr id="26685" name="Text Box 61"/>
          <p:cNvSpPr txBox="1">
            <a:spLocks noChangeArrowheads="1"/>
          </p:cNvSpPr>
          <p:nvPr/>
        </p:nvSpPr>
        <p:spPr bwMode="auto">
          <a:xfrm>
            <a:off x="6084888" y="4497388"/>
            <a:ext cx="5762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</a:t>
            </a:r>
          </a:p>
        </p:txBody>
      </p:sp>
      <p:sp>
        <p:nvSpPr>
          <p:cNvPr id="26686" name="Text Box 62"/>
          <p:cNvSpPr txBox="1">
            <a:spLocks noChangeArrowheads="1"/>
          </p:cNvSpPr>
          <p:nvPr/>
        </p:nvSpPr>
        <p:spPr bwMode="auto">
          <a:xfrm>
            <a:off x="6011863" y="5157788"/>
            <a:ext cx="5762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</a:t>
            </a:r>
          </a:p>
        </p:txBody>
      </p:sp>
      <p:sp>
        <p:nvSpPr>
          <p:cNvPr id="26687" name="Text Box 63"/>
          <p:cNvSpPr txBox="1">
            <a:spLocks noChangeArrowheads="1"/>
          </p:cNvSpPr>
          <p:nvPr/>
        </p:nvSpPr>
        <p:spPr bwMode="auto">
          <a:xfrm>
            <a:off x="6732588" y="5145088"/>
            <a:ext cx="5762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</a:t>
            </a:r>
          </a:p>
        </p:txBody>
      </p:sp>
      <p:sp>
        <p:nvSpPr>
          <p:cNvPr id="26688" name="Text Box 64"/>
          <p:cNvSpPr txBox="1">
            <a:spLocks noChangeArrowheads="1"/>
          </p:cNvSpPr>
          <p:nvPr/>
        </p:nvSpPr>
        <p:spPr bwMode="auto">
          <a:xfrm>
            <a:off x="6732588" y="5805488"/>
            <a:ext cx="5762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7308850" y="5792788"/>
            <a:ext cx="5762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9</a:t>
            </a:r>
          </a:p>
        </p:txBody>
      </p:sp>
      <p:sp>
        <p:nvSpPr>
          <p:cNvPr id="26690" name="Text Box 66"/>
          <p:cNvSpPr txBox="1">
            <a:spLocks noChangeArrowheads="1"/>
          </p:cNvSpPr>
          <p:nvPr/>
        </p:nvSpPr>
        <p:spPr bwMode="auto">
          <a:xfrm>
            <a:off x="2843213" y="1268413"/>
            <a:ext cx="5762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7</a:t>
            </a:r>
          </a:p>
        </p:txBody>
      </p:sp>
      <p:sp>
        <p:nvSpPr>
          <p:cNvPr id="26691" name="Text Box 67"/>
          <p:cNvSpPr txBox="1">
            <a:spLocks noChangeArrowheads="1"/>
          </p:cNvSpPr>
          <p:nvPr/>
        </p:nvSpPr>
        <p:spPr bwMode="auto">
          <a:xfrm>
            <a:off x="4859338" y="1557338"/>
            <a:ext cx="2376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2) 87 – 15 = </a:t>
            </a:r>
          </a:p>
        </p:txBody>
      </p:sp>
      <p:sp>
        <p:nvSpPr>
          <p:cNvPr id="26692" name="Text Box 68"/>
          <p:cNvSpPr txBox="1">
            <a:spLocks noChangeArrowheads="1"/>
          </p:cNvSpPr>
          <p:nvPr/>
        </p:nvSpPr>
        <p:spPr bwMode="auto">
          <a:xfrm>
            <a:off x="4859338" y="1916113"/>
            <a:ext cx="24495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4) 69 – 31 = </a:t>
            </a:r>
          </a:p>
        </p:txBody>
      </p:sp>
      <p:sp>
        <p:nvSpPr>
          <p:cNvPr id="26693" name="Text Box 69"/>
          <p:cNvSpPr txBox="1">
            <a:spLocks noChangeArrowheads="1"/>
          </p:cNvSpPr>
          <p:nvPr/>
        </p:nvSpPr>
        <p:spPr bwMode="auto">
          <a:xfrm>
            <a:off x="5508625" y="2349500"/>
            <a:ext cx="2447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6) 84 – 43 =</a:t>
            </a:r>
          </a:p>
        </p:txBody>
      </p:sp>
      <p:sp>
        <p:nvSpPr>
          <p:cNvPr id="26694" name="Rectangle 70"/>
          <p:cNvSpPr>
            <a:spLocks noChangeArrowheads="1"/>
          </p:cNvSpPr>
          <p:nvPr/>
        </p:nvSpPr>
        <p:spPr bwMode="auto">
          <a:xfrm>
            <a:off x="827088" y="3141663"/>
            <a:ext cx="2232025" cy="35877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95" name="Rectangle 71"/>
          <p:cNvSpPr>
            <a:spLocks noChangeArrowheads="1"/>
          </p:cNvSpPr>
          <p:nvPr/>
        </p:nvSpPr>
        <p:spPr bwMode="auto">
          <a:xfrm>
            <a:off x="2143125" y="3571875"/>
            <a:ext cx="2376488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96" name="Rectangle 72"/>
          <p:cNvSpPr>
            <a:spLocks noChangeArrowheads="1"/>
          </p:cNvSpPr>
          <p:nvPr/>
        </p:nvSpPr>
        <p:spPr bwMode="auto">
          <a:xfrm>
            <a:off x="1476375" y="4076700"/>
            <a:ext cx="2232025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97" name="Rectangle 73"/>
          <p:cNvSpPr>
            <a:spLocks noChangeArrowheads="1"/>
          </p:cNvSpPr>
          <p:nvPr/>
        </p:nvSpPr>
        <p:spPr bwMode="auto">
          <a:xfrm>
            <a:off x="1547813" y="4508500"/>
            <a:ext cx="2232025" cy="3603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98" name="Rectangle 74"/>
          <p:cNvSpPr>
            <a:spLocks noChangeArrowheads="1"/>
          </p:cNvSpPr>
          <p:nvPr/>
        </p:nvSpPr>
        <p:spPr bwMode="auto">
          <a:xfrm>
            <a:off x="1979613" y="5013325"/>
            <a:ext cx="2232025" cy="3603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99" name="Rectangle 75"/>
          <p:cNvSpPr>
            <a:spLocks noChangeArrowheads="1"/>
          </p:cNvSpPr>
          <p:nvPr/>
        </p:nvSpPr>
        <p:spPr bwMode="auto">
          <a:xfrm>
            <a:off x="1763713" y="5516563"/>
            <a:ext cx="2520950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0" name="Rectangle 76"/>
          <p:cNvSpPr>
            <a:spLocks noChangeArrowheads="1"/>
          </p:cNvSpPr>
          <p:nvPr/>
        </p:nvSpPr>
        <p:spPr bwMode="auto">
          <a:xfrm>
            <a:off x="2555875" y="6021388"/>
            <a:ext cx="2376488" cy="28733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1" name="Rectangle 77"/>
          <p:cNvSpPr>
            <a:spLocks noChangeArrowheads="1"/>
          </p:cNvSpPr>
          <p:nvPr/>
        </p:nvSpPr>
        <p:spPr bwMode="auto">
          <a:xfrm>
            <a:off x="2555875" y="6453188"/>
            <a:ext cx="2447925" cy="40481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2" name="Rectangle 78"/>
          <p:cNvSpPr>
            <a:spLocks noChangeArrowheads="1"/>
          </p:cNvSpPr>
          <p:nvPr/>
        </p:nvSpPr>
        <p:spPr bwMode="auto">
          <a:xfrm>
            <a:off x="5003800" y="1628775"/>
            <a:ext cx="2089150" cy="3603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3" name="Rectangle 79"/>
          <p:cNvSpPr>
            <a:spLocks noChangeArrowheads="1"/>
          </p:cNvSpPr>
          <p:nvPr/>
        </p:nvSpPr>
        <p:spPr bwMode="auto">
          <a:xfrm>
            <a:off x="5003800" y="2060575"/>
            <a:ext cx="2160588" cy="28733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4" name="Rectangle 80"/>
          <p:cNvSpPr>
            <a:spLocks noChangeArrowheads="1"/>
          </p:cNvSpPr>
          <p:nvPr/>
        </p:nvSpPr>
        <p:spPr bwMode="auto">
          <a:xfrm>
            <a:off x="5651500" y="2420938"/>
            <a:ext cx="2016125" cy="3603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5" name="Rectangle 81"/>
          <p:cNvSpPr>
            <a:spLocks noChangeArrowheads="1"/>
          </p:cNvSpPr>
          <p:nvPr/>
        </p:nvSpPr>
        <p:spPr bwMode="auto">
          <a:xfrm>
            <a:off x="5580063" y="2852738"/>
            <a:ext cx="2160587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6" name="Rectangle 82"/>
          <p:cNvSpPr>
            <a:spLocks noChangeArrowheads="1"/>
          </p:cNvSpPr>
          <p:nvPr/>
        </p:nvSpPr>
        <p:spPr bwMode="auto">
          <a:xfrm>
            <a:off x="6372225" y="3248025"/>
            <a:ext cx="2303463" cy="3603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7" name="Rectangle 83"/>
          <p:cNvSpPr>
            <a:spLocks noChangeArrowheads="1"/>
          </p:cNvSpPr>
          <p:nvPr/>
        </p:nvSpPr>
        <p:spPr bwMode="auto">
          <a:xfrm>
            <a:off x="6372225" y="3789363"/>
            <a:ext cx="2232025" cy="28733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708" name="Rectangle 84"/>
          <p:cNvSpPr>
            <a:spLocks noChangeArrowheads="1"/>
          </p:cNvSpPr>
          <p:nvPr/>
        </p:nvSpPr>
        <p:spPr bwMode="auto">
          <a:xfrm>
            <a:off x="6911975" y="4365625"/>
            <a:ext cx="2232025" cy="2889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301" name="AutoShape 8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12200" y="6524625"/>
            <a:ext cx="431800" cy="333375"/>
          </a:xfrm>
          <a:prstGeom prst="actionButtonRetur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6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 tmFilter="0,0; .5, 1; 1, 1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50"/>
                            </p:stCondLst>
                            <p:childTnLst>
                              <p:par>
                                <p:cTn id="1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700"/>
                            </p:stCondLst>
                            <p:childTnLst>
                              <p:par>
                                <p:cTn id="2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 tmFilter="0,0; .5, 1; 1, 1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2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26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6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6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 tmFilter="0,0; .5, 1; 1, 1"/>
                                        <p:tgtEl>
                                          <p:spTgt spid="26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"/>
                            </p:stCondLst>
                            <p:childTnLst>
                              <p:par>
                                <p:cTn id="2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 tmFilter="0,0; .5, 1; 1, 1"/>
                                        <p:tgtEl>
                                          <p:spTgt spid="2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4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6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 tmFilter="0,0; .5, 1; 1, 1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00"/>
                            </p:stCondLst>
                            <p:childTnLst>
                              <p:par>
                                <p:cTn id="28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 tmFilter="0,0; .5, 1; 1, 1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000"/>
                            </p:stCondLst>
                            <p:childTnLst>
                              <p:par>
                                <p:cTn id="291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26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5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26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 tmFilter="0,0; .5, 1; 1, 1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500"/>
                            </p:stCondLst>
                            <p:childTnLst>
                              <p:par>
                                <p:cTn id="306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 tmFilter="0,0; .5, 1; 1, 1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00"/>
                            </p:stCondLst>
                            <p:childTnLst>
                              <p:par>
                                <p:cTn id="31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6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26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 tmFilter="0,0; .5, 1; 1, 1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500"/>
                            </p:stCondLst>
                            <p:childTnLst>
                              <p:par>
                                <p:cTn id="32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 tmFilter="0,0; .5, 1; 1, 1"/>
                                        <p:tgtEl>
                                          <p:spTgt spid="2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37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7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26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 tmFilter="0,0; .5, 1; 1, 1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00"/>
                            </p:stCondLst>
                            <p:childTnLst>
                              <p:par>
                                <p:cTn id="352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500" tmFilter="0,0; .5, 1; 1, 1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000"/>
                            </p:stCondLst>
                            <p:childTnLst>
                              <p:par>
                                <p:cTn id="360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1" dur="500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8"/>
                  </p:tgtEl>
                </p:cond>
              </p:nextCondLst>
            </p:seq>
            <p:seq concurrent="1" nextAc="seek">
              <p:cTn id="364" restart="whenNotActive" fill="hold" evtFilter="cancelBubble" nodeType="interactiveSeq">
                <p:stCondLst>
                  <p:cond evt="onClick" delay="0">
                    <p:tgtEl>
                      <p:spTgt spid="26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5" fill="hold">
                      <p:stCondLst>
                        <p:cond delay="0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 tmFilter="0,0; .5, 1; 1, 1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500"/>
                            </p:stCondLst>
                            <p:childTnLst>
                              <p:par>
                                <p:cTn id="37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 tmFilter="0,0; .5, 1; 1, 1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000"/>
                            </p:stCondLst>
                            <p:childTnLst>
                              <p:par>
                                <p:cTn id="383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4" dur="500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26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9"/>
                  </p:tgtEl>
                </p:cond>
              </p:nextCondLst>
            </p:seq>
            <p:seq concurrent="1" nextAc="seek">
              <p:cTn id="387" restart="whenNotActive" fill="hold" evtFilter="cancelBubble" nodeType="interactiveSeq">
                <p:stCondLst>
                  <p:cond evt="onClick" delay="0">
                    <p:tgtEl>
                      <p:spTgt spid="26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8" fill="hold">
                      <p:stCondLst>
                        <p:cond delay="0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 tmFilter="0,0; .5, 1; 1, 1"/>
                                        <p:tgtEl>
                                          <p:spTgt spid="2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500"/>
                            </p:stCondLst>
                            <p:childTnLst>
                              <p:par>
                                <p:cTn id="398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 tmFilter="0,0; .5, 1; 1, 1"/>
                                        <p:tgtEl>
                                          <p:spTgt spid="2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000"/>
                            </p:stCondLst>
                            <p:childTnLst>
                              <p:par>
                                <p:cTn id="40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/>
                                        <p:tgtEl>
                                          <p:spTgt spid="26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0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26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 tmFilter="0,0; .5, 1; 1, 1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500"/>
                            </p:stCondLst>
                            <p:childTnLst>
                              <p:par>
                                <p:cTn id="4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500" tmFilter="0,0; .5, 1; 1, 1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000"/>
                            </p:stCondLst>
                            <p:childTnLst>
                              <p:par>
                                <p:cTn id="42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0" dur="500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26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1"/>
                  </p:tgtEl>
                </p:cond>
              </p:nextCondLst>
            </p:seq>
            <p:seq concurrent="1" nextAc="seek">
              <p:cTn id="433" restart="whenNotActive" fill="hold" evtFilter="cancelBubble" nodeType="interactiveSeq">
                <p:stCondLst>
                  <p:cond evt="onClick" delay="0">
                    <p:tgtEl>
                      <p:spTgt spid="26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4" fill="hold">
                      <p:stCondLst>
                        <p:cond delay="0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2" dur="500" tmFilter="0,0; .5, 1; 1, 1"/>
                                        <p:tgtEl>
                                          <p:spTgt spid="2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26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 tmFilter="0,0; .5, 1; 1, 1"/>
                                        <p:tgtEl>
                                          <p:spTgt spid="2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000"/>
                            </p:stCondLst>
                            <p:childTnLst>
                              <p:par>
                                <p:cTn id="45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3" dur="500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4" dur="500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2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267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26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500" tmFilter="0,0; .5, 1; 1, 1"/>
                                        <p:tgtEl>
                                          <p:spTgt spid="2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500"/>
                            </p:stCondLst>
                            <p:childTnLst>
                              <p:par>
                                <p:cTn id="4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26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500" tmFilter="0,0; .5, 1; 1, 1"/>
                                        <p:tgtEl>
                                          <p:spTgt spid="2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1000"/>
                            </p:stCondLst>
                            <p:childTnLst>
                              <p:par>
                                <p:cTn id="475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6" dur="500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7" dur="500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3"/>
                  </p:tgtEl>
                </p:cond>
              </p:nextCondLst>
            </p:seq>
            <p:seq concurrent="1" nextAc="seek">
              <p:cTn id="479" restart="whenNotActive" fill="hold" evtFilter="cancelBubble" nodeType="interactiveSeq">
                <p:stCondLst>
                  <p:cond evt="onClick" delay="0">
                    <p:tgtEl>
                      <p:spTgt spid="26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0" fill="hold">
                      <p:stCondLst>
                        <p:cond delay="0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26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500" tmFilter="0,0; .5, 1; 1, 1"/>
                                        <p:tgtEl>
                                          <p:spTgt spid="2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500"/>
                            </p:stCondLst>
                            <p:childTnLst>
                              <p:par>
                                <p:cTn id="49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26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500" tmFilter="0,0; .5, 1; 1, 1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000"/>
                            </p:stCondLst>
                            <p:childTnLst>
                              <p:par>
                                <p:cTn id="498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9" dur="500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500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4"/>
                  </p:tgtEl>
                </p:cond>
              </p:nextCondLst>
            </p:seq>
            <p:seq concurrent="1" nextAc="seek">
              <p:cTn id="502" restart="whenNotActive" fill="hold" evtFilter="cancelBubble" nodeType="interactiveSeq">
                <p:stCondLst>
                  <p:cond evt="onClick" delay="0">
                    <p:tgtEl>
                      <p:spTgt spid="26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3" fill="hold">
                      <p:stCondLst>
                        <p:cond delay="0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26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500" tmFilter="0,0; .5, 1; 1, 1"/>
                                        <p:tgtEl>
                                          <p:spTgt spid="2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500"/>
                            </p:stCondLst>
                            <p:childTnLst>
                              <p:par>
                                <p:cTn id="5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26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500" tmFilter="0,0; .5, 1; 1, 1"/>
                                        <p:tgtEl>
                                          <p:spTgt spid="2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000"/>
                            </p:stCondLst>
                            <p:childTnLst>
                              <p:par>
                                <p:cTn id="521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2" dur="500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500"/>
                                        <p:tgtEl>
                                          <p:spTgt spid="26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5"/>
                  </p:tgtEl>
                </p:cond>
              </p:nextCondLst>
            </p:seq>
            <p:seq concurrent="1" nextAc="seek">
              <p:cTn id="525" restart="whenNotActive" fill="hold" evtFilter="cancelBubble" nodeType="interactiveSeq">
                <p:stCondLst>
                  <p:cond evt="onClick" delay="0">
                    <p:tgtEl>
                      <p:spTgt spid="26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6" fill="hold">
                      <p:stCondLst>
                        <p:cond delay="0"/>
                      </p:stCondLst>
                      <p:childTnLst>
                        <p:par>
                          <p:cTn id="527" fill="hold">
                            <p:stCondLst>
                              <p:cond delay="0"/>
                            </p:stCondLst>
                            <p:childTnLst>
                              <p:par>
                                <p:cTn id="5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26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500" tmFilter="0,0; .5, 1; 1, 1"/>
                                        <p:tgtEl>
                                          <p:spTgt spid="2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500"/>
                            </p:stCondLst>
                            <p:childTnLst>
                              <p:par>
                                <p:cTn id="5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8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0" fill="hold"/>
                                        <p:tgtEl>
                                          <p:spTgt spid="26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2" dur="500" tmFilter="0,0; .5, 1; 1, 1"/>
                                        <p:tgtEl>
                                          <p:spTgt spid="2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5" dur="500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6" dur="500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6"/>
                  </p:tgtEl>
                </p:cond>
              </p:nextCondLst>
            </p:seq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26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500" fill="hold"/>
                                        <p:tgtEl>
                                          <p:spTgt spid="26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500" tmFilter="0,0; .5, 1; 1, 1"/>
                                        <p:tgtEl>
                                          <p:spTgt spid="2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500"/>
                            </p:stCondLst>
                            <p:childTnLst>
                              <p:par>
                                <p:cTn id="5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 fill="hold"/>
                                        <p:tgtEl>
                                          <p:spTgt spid="26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500" tmFilter="0,0; .5, 1; 1, 1"/>
                                        <p:tgtEl>
                                          <p:spTgt spid="2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6" fill="hold">
                            <p:stCondLst>
                              <p:cond delay="1000"/>
                            </p:stCondLst>
                            <p:childTnLst>
                              <p:par>
                                <p:cTn id="56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8" dur="500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9" dur="500"/>
                                        <p:tgtEl>
                                          <p:spTgt spid="26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7"/>
                  </p:tgtEl>
                </p:cond>
              </p:nextCondLst>
            </p:seq>
            <p:seq concurrent="1" nextAc="seek">
              <p:cTn id="571" restart="whenNotActive" fill="hold" evtFilter="cancelBubble" nodeType="interactiveSeq">
                <p:stCondLst>
                  <p:cond evt="onClick" delay="0">
                    <p:tgtEl>
                      <p:spTgt spid="26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2" fill="hold">
                      <p:stCondLst>
                        <p:cond delay="0"/>
                      </p:stCondLst>
                      <p:childTnLst>
                        <p:par>
                          <p:cTn id="573" fill="hold">
                            <p:stCondLst>
                              <p:cond delay="0"/>
                            </p:stCondLst>
                            <p:childTnLst>
                              <p:par>
                                <p:cTn id="5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500" fill="hold"/>
                                        <p:tgtEl>
                                          <p:spTgt spid="26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0" dur="500" tmFilter="0,0; .5, 1; 1, 1"/>
                                        <p:tgtEl>
                                          <p:spTgt spid="2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1" fill="hold">
                            <p:stCondLst>
                              <p:cond delay="500"/>
                            </p:stCondLst>
                            <p:childTnLst>
                              <p:par>
                                <p:cTn id="5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500" fill="hold"/>
                                        <p:tgtEl>
                                          <p:spTgt spid="26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8" dur="500" tmFilter="0,0; .5, 1; 1, 1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1000"/>
                            </p:stCondLst>
                            <p:childTnLst>
                              <p:par>
                                <p:cTn id="590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1" dur="500"/>
                                        <p:tgtEl>
                                          <p:spTgt spid="2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2" dur="500"/>
                                        <p:tgtEl>
                                          <p:spTgt spid="2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708"/>
                  </p:tgtEl>
                </p:cond>
              </p:nextCondLst>
            </p:seq>
          </p:childTnLst>
        </p:cTn>
      </p:par>
    </p:tnLst>
    <p:bldLst>
      <p:bldP spid="26626" grpId="0"/>
      <p:bldP spid="26627" grpId="0" animBg="1"/>
      <p:bldP spid="26628" grpId="0" animBg="1"/>
      <p:bldP spid="26629" grpId="0" animBg="1"/>
      <p:bldP spid="26630" grpId="0" animBg="1"/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8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  <p:bldP spid="26646" grpId="0"/>
      <p:bldP spid="26647" grpId="0"/>
      <p:bldP spid="26647" grpId="1"/>
      <p:bldP spid="26648" grpId="0"/>
      <p:bldP spid="26649" grpId="0"/>
      <p:bldP spid="26650" grpId="0"/>
      <p:bldP spid="26651" grpId="0"/>
      <p:bldP spid="26652" grpId="0"/>
      <p:bldP spid="26653" grpId="0"/>
      <p:bldP spid="26654" grpId="0"/>
      <p:bldP spid="26655" grpId="0"/>
      <p:bldP spid="26656" grpId="0"/>
      <p:bldP spid="26657" grpId="0"/>
      <p:bldP spid="26658" grpId="0"/>
      <p:bldP spid="26659" grpId="0"/>
      <p:bldP spid="26660" grpId="0"/>
      <p:bldP spid="26661" grpId="0"/>
      <p:bldP spid="26662" grpId="0"/>
      <p:bldP spid="26663" grpId="0"/>
      <p:bldP spid="26663" grpId="1"/>
      <p:bldP spid="26664" grpId="0"/>
      <p:bldP spid="26664" grpId="1"/>
      <p:bldP spid="26665" grpId="0"/>
      <p:bldP spid="26665" grpId="1"/>
      <p:bldP spid="26666" grpId="0"/>
      <p:bldP spid="26666" grpId="1"/>
      <p:bldP spid="26667" grpId="0"/>
      <p:bldP spid="26667" grpId="1"/>
      <p:bldP spid="26668" grpId="0"/>
      <p:bldP spid="26668" grpId="1"/>
      <p:bldP spid="26669" grpId="0"/>
      <p:bldP spid="26669" grpId="1"/>
      <p:bldP spid="26670" grpId="0"/>
      <p:bldP spid="26671" grpId="0"/>
      <p:bldP spid="26671" grpId="1"/>
      <p:bldP spid="26672" grpId="0"/>
      <p:bldP spid="26672" grpId="1"/>
      <p:bldP spid="26673" grpId="0"/>
      <p:bldP spid="26673" grpId="1"/>
      <p:bldP spid="26674" grpId="0"/>
      <p:bldP spid="26674" grpId="1"/>
      <p:bldP spid="26675" grpId="0"/>
      <p:bldP spid="26676" grpId="0"/>
      <p:bldP spid="26676" grpId="1"/>
      <p:bldP spid="26677" grpId="0"/>
      <p:bldP spid="26677" grpId="1"/>
      <p:bldP spid="26678" grpId="0"/>
      <p:bldP spid="26678" grpId="1"/>
      <p:bldP spid="26679" grpId="0"/>
      <p:bldP spid="26679" grpId="1"/>
      <p:bldP spid="26680" grpId="0"/>
      <p:bldP spid="26680" grpId="1"/>
      <p:bldP spid="26681" grpId="0"/>
      <p:bldP spid="26681" grpId="1"/>
      <p:bldP spid="26682" grpId="0"/>
      <p:bldP spid="26682" grpId="1"/>
      <p:bldP spid="26683" grpId="0"/>
      <p:bldP spid="26683" grpId="1"/>
      <p:bldP spid="26684" grpId="0"/>
      <p:bldP spid="26684" grpId="1"/>
      <p:bldP spid="26685" grpId="0"/>
      <p:bldP spid="26685" grpId="1"/>
      <p:bldP spid="26686" grpId="0"/>
      <p:bldP spid="26686" grpId="1"/>
      <p:bldP spid="26687" grpId="0"/>
      <p:bldP spid="26687" grpId="1"/>
      <p:bldP spid="26688" grpId="0"/>
      <p:bldP spid="26688" grpId="1"/>
      <p:bldP spid="26689" grpId="0"/>
      <p:bldP spid="26690" grpId="0"/>
      <p:bldP spid="26690" grpId="1"/>
      <p:bldP spid="26691" grpId="0"/>
      <p:bldP spid="26691" grpId="1"/>
      <p:bldP spid="26692" grpId="0"/>
      <p:bldP spid="26692" grpId="1"/>
      <p:bldP spid="26693" grpId="0"/>
      <p:bldP spid="2669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792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Круг и треугольник</a:t>
            </a:r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684213" y="1701800"/>
            <a:ext cx="2952750" cy="2879725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252413" y="2636838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684213" y="1628775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3133725" y="2636838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1692275" y="1196975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0" name="Oval 8"/>
          <p:cNvSpPr>
            <a:spLocks noChangeArrowheads="1"/>
          </p:cNvSpPr>
          <p:nvPr/>
        </p:nvSpPr>
        <p:spPr bwMode="auto">
          <a:xfrm>
            <a:off x="2700338" y="1628775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>
            <a:off x="1692275" y="4078288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2" name="Oval 10"/>
          <p:cNvSpPr>
            <a:spLocks noChangeArrowheads="1"/>
          </p:cNvSpPr>
          <p:nvPr/>
        </p:nvSpPr>
        <p:spPr bwMode="auto">
          <a:xfrm>
            <a:off x="684213" y="3717925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3" name="Oval 11"/>
          <p:cNvSpPr>
            <a:spLocks noChangeArrowheads="1"/>
          </p:cNvSpPr>
          <p:nvPr/>
        </p:nvSpPr>
        <p:spPr bwMode="auto">
          <a:xfrm>
            <a:off x="2700338" y="3644900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1189038" y="3141663"/>
            <a:ext cx="1944687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2125663" y="2133600"/>
            <a:ext cx="0" cy="19431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1476375" y="2420938"/>
            <a:ext cx="1368425" cy="136842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H="1">
            <a:off x="1476375" y="2420938"/>
            <a:ext cx="1368425" cy="144145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88" name="Oval 16"/>
          <p:cNvSpPr>
            <a:spLocks noChangeArrowheads="1"/>
          </p:cNvSpPr>
          <p:nvPr/>
        </p:nvSpPr>
        <p:spPr bwMode="auto">
          <a:xfrm>
            <a:off x="1692275" y="2636838"/>
            <a:ext cx="936625" cy="936625"/>
          </a:xfrm>
          <a:prstGeom prst="ellipse">
            <a:avLst/>
          </a:prstGeom>
          <a:solidFill>
            <a:srgbClr val="FFCC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9" name="AutoShape 17"/>
          <p:cNvSpPr>
            <a:spLocks noChangeArrowheads="1"/>
          </p:cNvSpPr>
          <p:nvPr/>
        </p:nvSpPr>
        <p:spPr bwMode="auto">
          <a:xfrm>
            <a:off x="4860925" y="1196975"/>
            <a:ext cx="3816350" cy="3959225"/>
          </a:xfrm>
          <a:prstGeom prst="triangle">
            <a:avLst>
              <a:gd name="adj" fmla="val 50000"/>
            </a:avLst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90" name="Oval 18"/>
          <p:cNvSpPr>
            <a:spLocks noChangeArrowheads="1"/>
          </p:cNvSpPr>
          <p:nvPr/>
        </p:nvSpPr>
        <p:spPr bwMode="auto">
          <a:xfrm>
            <a:off x="6372225" y="908050"/>
            <a:ext cx="935038" cy="865188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91" name="Oval 19"/>
          <p:cNvSpPr>
            <a:spLocks noChangeArrowheads="1"/>
          </p:cNvSpPr>
          <p:nvPr/>
        </p:nvSpPr>
        <p:spPr bwMode="auto">
          <a:xfrm>
            <a:off x="5221288" y="2636838"/>
            <a:ext cx="935037" cy="865187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92" name="Oval 20"/>
          <p:cNvSpPr>
            <a:spLocks noChangeArrowheads="1"/>
          </p:cNvSpPr>
          <p:nvPr/>
        </p:nvSpPr>
        <p:spPr bwMode="auto">
          <a:xfrm>
            <a:off x="7381875" y="2636838"/>
            <a:ext cx="935038" cy="865187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93" name="Oval 21"/>
          <p:cNvSpPr>
            <a:spLocks noChangeArrowheads="1"/>
          </p:cNvSpPr>
          <p:nvPr/>
        </p:nvSpPr>
        <p:spPr bwMode="auto">
          <a:xfrm>
            <a:off x="6373813" y="4724400"/>
            <a:ext cx="935037" cy="865188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4429125" y="4724400"/>
            <a:ext cx="935038" cy="865188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95" name="Oval 23"/>
          <p:cNvSpPr>
            <a:spLocks noChangeArrowheads="1"/>
          </p:cNvSpPr>
          <p:nvPr/>
        </p:nvSpPr>
        <p:spPr bwMode="auto">
          <a:xfrm>
            <a:off x="7958138" y="4652963"/>
            <a:ext cx="935037" cy="865187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 flipH="1">
            <a:off x="6805613" y="1773238"/>
            <a:ext cx="0" cy="2951162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7" name="Line 25"/>
          <p:cNvSpPr>
            <a:spLocks noChangeShapeType="1"/>
          </p:cNvSpPr>
          <p:nvPr/>
        </p:nvSpPr>
        <p:spPr bwMode="auto">
          <a:xfrm flipH="1">
            <a:off x="6157913" y="3068638"/>
            <a:ext cx="1223962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8" name="Line 26"/>
          <p:cNvSpPr>
            <a:spLocks noChangeShapeType="1"/>
          </p:cNvSpPr>
          <p:nvPr/>
        </p:nvSpPr>
        <p:spPr bwMode="auto">
          <a:xfrm>
            <a:off x="5868988" y="3429000"/>
            <a:ext cx="647700" cy="1439863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 flipH="1">
            <a:off x="7165975" y="3500438"/>
            <a:ext cx="574675" cy="136842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0" name="Oval 28"/>
          <p:cNvSpPr>
            <a:spLocks noChangeArrowheads="1"/>
          </p:cNvSpPr>
          <p:nvPr/>
        </p:nvSpPr>
        <p:spPr bwMode="auto">
          <a:xfrm>
            <a:off x="6300788" y="2636838"/>
            <a:ext cx="935037" cy="865187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01" name="Oval 29"/>
          <p:cNvSpPr>
            <a:spLocks noChangeArrowheads="1"/>
          </p:cNvSpPr>
          <p:nvPr/>
        </p:nvSpPr>
        <p:spPr bwMode="auto">
          <a:xfrm>
            <a:off x="5724525" y="3644900"/>
            <a:ext cx="935038" cy="865188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02" name="Oval 30"/>
          <p:cNvSpPr>
            <a:spLocks noChangeArrowheads="1"/>
          </p:cNvSpPr>
          <p:nvPr/>
        </p:nvSpPr>
        <p:spPr bwMode="auto">
          <a:xfrm>
            <a:off x="7021513" y="3644900"/>
            <a:ext cx="935037" cy="865188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703" name="Text Box 31"/>
          <p:cNvSpPr txBox="1">
            <a:spLocks noChangeArrowheads="1"/>
          </p:cNvSpPr>
          <p:nvPr/>
        </p:nvSpPr>
        <p:spPr bwMode="auto">
          <a:xfrm>
            <a:off x="0" y="4940300"/>
            <a:ext cx="39243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Цифры от 1 до 9 размести в кружках так, чтобы сумма по прямым линиям равнялась 15. </a:t>
            </a:r>
          </a:p>
        </p:txBody>
      </p: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3779838" y="5445125"/>
            <a:ext cx="53641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Расположи в кружках все цифры от 1 до 9 так, чтобы сумма по прямым линиям равнялась 18. </a:t>
            </a:r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1835150" y="1196975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28706" name="Text Box 34"/>
          <p:cNvSpPr txBox="1">
            <a:spLocks noChangeArrowheads="1"/>
          </p:cNvSpPr>
          <p:nvPr/>
        </p:nvSpPr>
        <p:spPr bwMode="auto">
          <a:xfrm>
            <a:off x="2843213" y="1557338"/>
            <a:ext cx="5032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</a:t>
            </a:r>
          </a:p>
        </p:txBody>
      </p: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3276600" y="2636838"/>
            <a:ext cx="5762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</a:t>
            </a:r>
          </a:p>
        </p:txBody>
      </p:sp>
      <p:sp>
        <p:nvSpPr>
          <p:cNvPr id="28708" name="Text Box 36"/>
          <p:cNvSpPr txBox="1">
            <a:spLocks noChangeArrowheads="1"/>
          </p:cNvSpPr>
          <p:nvPr/>
        </p:nvSpPr>
        <p:spPr bwMode="auto">
          <a:xfrm>
            <a:off x="2843213" y="3573463"/>
            <a:ext cx="5032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</a:t>
            </a:r>
          </a:p>
        </p:txBody>
      </p:sp>
      <p:sp>
        <p:nvSpPr>
          <p:cNvPr id="28709" name="Text Box 37"/>
          <p:cNvSpPr txBox="1">
            <a:spLocks noChangeArrowheads="1"/>
          </p:cNvSpPr>
          <p:nvPr/>
        </p:nvSpPr>
        <p:spPr bwMode="auto">
          <a:xfrm>
            <a:off x="1835150" y="2565400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</a:t>
            </a:r>
          </a:p>
        </p:txBody>
      </p:sp>
      <p:sp>
        <p:nvSpPr>
          <p:cNvPr id="28710" name="Text Box 38"/>
          <p:cNvSpPr txBox="1">
            <a:spLocks noChangeArrowheads="1"/>
          </p:cNvSpPr>
          <p:nvPr/>
        </p:nvSpPr>
        <p:spPr bwMode="auto">
          <a:xfrm>
            <a:off x="827088" y="1557338"/>
            <a:ext cx="431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</a:t>
            </a:r>
          </a:p>
        </p:txBody>
      </p:sp>
      <p:sp>
        <p:nvSpPr>
          <p:cNvPr id="28711" name="Text Box 39"/>
          <p:cNvSpPr txBox="1">
            <a:spLocks noChangeArrowheads="1"/>
          </p:cNvSpPr>
          <p:nvPr/>
        </p:nvSpPr>
        <p:spPr bwMode="auto">
          <a:xfrm>
            <a:off x="323850" y="2565400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7</a:t>
            </a:r>
          </a:p>
        </p:txBody>
      </p: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827088" y="3644900"/>
            <a:ext cx="5032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8</a:t>
            </a:r>
          </a:p>
        </p:txBody>
      </p:sp>
      <p:sp>
        <p:nvSpPr>
          <p:cNvPr id="28713" name="Text Box 41"/>
          <p:cNvSpPr txBox="1">
            <a:spLocks noChangeArrowheads="1"/>
          </p:cNvSpPr>
          <p:nvPr/>
        </p:nvSpPr>
        <p:spPr bwMode="auto">
          <a:xfrm>
            <a:off x="1835150" y="4076700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9</a:t>
            </a:r>
          </a:p>
        </p:txBody>
      </p:sp>
      <p:sp>
        <p:nvSpPr>
          <p:cNvPr id="28714" name="Text Box 42"/>
          <p:cNvSpPr txBox="1">
            <a:spLocks noChangeArrowheads="1"/>
          </p:cNvSpPr>
          <p:nvPr/>
        </p:nvSpPr>
        <p:spPr bwMode="auto">
          <a:xfrm>
            <a:off x="6516688" y="836613"/>
            <a:ext cx="5762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</a:t>
            </a:r>
          </a:p>
        </p:txBody>
      </p:sp>
      <p:sp>
        <p:nvSpPr>
          <p:cNvPr id="28715" name="Text Box 43"/>
          <p:cNvSpPr txBox="1">
            <a:spLocks noChangeArrowheads="1"/>
          </p:cNvSpPr>
          <p:nvPr/>
        </p:nvSpPr>
        <p:spPr bwMode="auto">
          <a:xfrm>
            <a:off x="7165975" y="3573463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28716" name="Text Box 44"/>
          <p:cNvSpPr txBox="1">
            <a:spLocks noChangeArrowheads="1"/>
          </p:cNvSpPr>
          <p:nvPr/>
        </p:nvSpPr>
        <p:spPr bwMode="auto">
          <a:xfrm>
            <a:off x="6445250" y="2565400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</a:t>
            </a:r>
          </a:p>
        </p:txBody>
      </p:sp>
      <p:sp>
        <p:nvSpPr>
          <p:cNvPr id="28717" name="Text Box 45"/>
          <p:cNvSpPr txBox="1">
            <a:spLocks noChangeArrowheads="1"/>
          </p:cNvSpPr>
          <p:nvPr/>
        </p:nvSpPr>
        <p:spPr bwMode="auto">
          <a:xfrm>
            <a:off x="5868988" y="3573463"/>
            <a:ext cx="5032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</a:t>
            </a:r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8029575" y="4581525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</a:t>
            </a:r>
          </a:p>
        </p:txBody>
      </p:sp>
      <p:sp>
        <p:nvSpPr>
          <p:cNvPr id="28719" name="Text Box 47"/>
          <p:cNvSpPr txBox="1">
            <a:spLocks noChangeArrowheads="1"/>
          </p:cNvSpPr>
          <p:nvPr/>
        </p:nvSpPr>
        <p:spPr bwMode="auto">
          <a:xfrm>
            <a:off x="4502150" y="4652963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</a:t>
            </a:r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5365750" y="2565400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7</a:t>
            </a:r>
          </a:p>
        </p:txBody>
      </p: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7526338" y="2565400"/>
            <a:ext cx="5032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8</a:t>
            </a:r>
          </a:p>
        </p:txBody>
      </p:sp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6518275" y="4652963"/>
            <a:ext cx="5048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9</a:t>
            </a:r>
          </a:p>
        </p:txBody>
      </p:sp>
      <p:sp>
        <p:nvSpPr>
          <p:cNvPr id="11315" name="AutoShape 5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12200" y="6524625"/>
            <a:ext cx="431800" cy="333375"/>
          </a:xfrm>
          <a:prstGeom prst="actionButtonRetur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4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8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 tmFilter="0,0; .5, 1; 1, 1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8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 tmFilter="0,0; .5, 1; 1, 1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 tmFilter="0,0; .5, 1; 1, 1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 tmFilter="0,0; .5, 1; 1, 1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 tmFilter="0,0; .5, 1; 1, 1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 tmFilter="0,0; .5, 1; 1, 1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 tmFilter="0,0; .5, 1; 1, 1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 tmFilter="0,0; .5, 1; 1, 1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 tmFilter="0,0; .5, 1; 1, 1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 tmFilter="0,0; .5, 1; 1, 1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 tmFilter="0,0; .5, 1; 1, 1"/>
                                        <p:tgtEl>
                                          <p:spTgt spid="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8690" grpId="0" animBg="1"/>
      <p:bldP spid="28691" grpId="0" animBg="1"/>
      <p:bldP spid="28692" grpId="0" animBg="1"/>
      <p:bldP spid="28693" grpId="0" animBg="1"/>
      <p:bldP spid="28694" grpId="0" animBg="1"/>
      <p:bldP spid="28695" grpId="0" animBg="1"/>
      <p:bldP spid="28696" grpId="0" animBg="1"/>
      <p:bldP spid="28697" grpId="0" animBg="1"/>
      <p:bldP spid="28698" grpId="0" animBg="1"/>
      <p:bldP spid="28699" grpId="0" animBg="1"/>
      <p:bldP spid="28700" grpId="0" animBg="1"/>
      <p:bldP spid="28701" grpId="0" animBg="1"/>
      <p:bldP spid="28702" grpId="0" animBg="1"/>
      <p:bldP spid="28703" grpId="0"/>
      <p:bldP spid="28704" grpId="0"/>
      <p:bldP spid="28705" grpId="0"/>
      <p:bldP spid="28714" grpId="0"/>
      <p:bldP spid="28715" grpId="0"/>
      <p:bldP spid="28716" grpId="0"/>
      <p:bldP spid="28717" grpId="0"/>
      <p:bldP spid="28718" grpId="0"/>
      <p:bldP spid="28719" grpId="0"/>
      <p:bldP spid="28720" grpId="0"/>
      <p:bldP spid="28721" grpId="0"/>
      <p:bldP spid="287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Задачи на сложение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0" y="981075"/>
            <a:ext cx="914400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	Во всех задачах целое число вырази цифрами    1, 2, 3 и т.д., применяемых по одному разу и расположенных последовательно.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Пример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. Запиши с помощью первых четырех цифр число 19.           Ответ: 19 = 12 + 3 + 4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611188" y="3141663"/>
            <a:ext cx="82089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1. Изобрази число 24 цифрами    	от 1 до 5.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84213" y="4581525"/>
            <a:ext cx="755967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2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24 = 12+3+4+5 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611188" y="3141663"/>
            <a:ext cx="82089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2. Вырази число 30 с помощью 	цифр 1, 2, 3, 4, 5 и 6.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684213" y="4508500"/>
            <a:ext cx="845978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2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30 = 12+3+4+5+6 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611188" y="3141663"/>
            <a:ext cx="8820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3. Запиши число 37, используя единицу, двойку, тройку и четверку.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692275" y="4508500"/>
            <a:ext cx="63373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37 = 1+2+34 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11188" y="3141663"/>
            <a:ext cx="8820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4. Изобрази число 45, применяя 	цифры от 1 до 8.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0" y="4652963"/>
            <a:ext cx="91440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45=12+3+4+5+6+7+8 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611188" y="3141663"/>
            <a:ext cx="8820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5. Вырази цифрами 1, 2,3 и 4 	число 46.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2484438" y="4581525"/>
            <a:ext cx="43561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46=12+34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611188" y="3141663"/>
            <a:ext cx="85328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6. Представь число 55 с помощью семи первых цифр.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611188" y="4652963"/>
            <a:ext cx="83169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55=1+2+34+5+6+7 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611188" y="3141663"/>
            <a:ext cx="8820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7. Изобрази число 69, используя цифры от 1 до 5.</a:t>
            </a: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1619250" y="4581525"/>
            <a:ext cx="61198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69 = 1+23+45 </a:t>
            </a: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539750" y="3068638"/>
            <a:ext cx="8604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8. Двумя способами запиши число 100 с помощью 1,2,3,4,5,6 и 7.</a:t>
            </a: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250825" y="4581525"/>
            <a:ext cx="88931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100 = 1+23+4+5+67 </a:t>
            </a:r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611188" y="3141663"/>
            <a:ext cx="82819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9. Вырази число 102 цифрами      	от 1 до 6 </a:t>
            </a:r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250825" y="4581525"/>
            <a:ext cx="88931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100 = 1+2+34+56+7 </a:t>
            </a:r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1116013" y="4581525"/>
            <a:ext cx="72739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102 = 12+34+56 </a:t>
            </a:r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323850" y="3141663"/>
            <a:ext cx="8820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10. Представь число 333 с помощью всех цифр.</a:t>
            </a: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0" y="4581525"/>
            <a:ext cx="86756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333=1+234+5+6+78+9 </a:t>
            </a:r>
          </a:p>
        </p:txBody>
      </p:sp>
      <p:sp>
        <p:nvSpPr>
          <p:cNvPr id="14361" name="AutoShape 2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12200" y="6524625"/>
            <a:ext cx="431800" cy="333375"/>
          </a:xfrm>
          <a:prstGeom prst="actionButtonRetur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9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 tmFilter="0,0; .5, 1; 1, 1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 tmFilter="0,0; .5, 1; 1, 1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2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 tmFilter="0,0; .5, 1; 1, 1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95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 tmFilter="0,0; .5, 1; 1, 1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1"/>
      <p:bldP spid="31749" grpId="0"/>
      <p:bldP spid="31749" grpId="1"/>
      <p:bldP spid="31750" grpId="0"/>
      <p:bldP spid="31750" grpId="1"/>
      <p:bldP spid="31751" grpId="0"/>
      <p:bldP spid="31751" grpId="1"/>
      <p:bldP spid="31752" grpId="0"/>
      <p:bldP spid="31752" grpId="1"/>
      <p:bldP spid="31753" grpId="0"/>
      <p:bldP spid="31753" grpId="1"/>
      <p:bldP spid="31754" grpId="0"/>
      <p:bldP spid="31754" grpId="1"/>
      <p:bldP spid="31755" grpId="0"/>
      <p:bldP spid="31755" grpId="1"/>
      <p:bldP spid="31756" grpId="0"/>
      <p:bldP spid="31756" grpId="1"/>
      <p:bldP spid="31757" grpId="0"/>
      <p:bldP spid="31757" grpId="1"/>
      <p:bldP spid="31758" grpId="0"/>
      <p:bldP spid="31759" grpId="0"/>
      <p:bldP spid="31760" grpId="0"/>
      <p:bldP spid="31761" grpId="0"/>
      <p:bldP spid="31762" grpId="0"/>
      <p:bldP spid="31763" grpId="0"/>
      <p:bldP spid="31764" grpId="0"/>
      <p:bldP spid="31765" grpId="0"/>
      <p:bldP spid="31766" grpId="0"/>
      <p:bldP spid="31767" grpId="0"/>
      <p:bldP spid="317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2"/>
          <p:cNvSpPr>
            <a:spLocks noChangeArrowheads="1"/>
          </p:cNvSpPr>
          <p:nvPr/>
        </p:nvSpPr>
        <p:spPr bwMode="auto">
          <a:xfrm>
            <a:off x="5724525" y="2205038"/>
            <a:ext cx="2376488" cy="1008062"/>
          </a:xfrm>
          <a:prstGeom prst="ellipse">
            <a:avLst/>
          </a:prstGeom>
          <a:solidFill>
            <a:srgbClr val="33CCCC">
              <a:alpha val="67842"/>
            </a:srgbClr>
          </a:solidFill>
          <a:ln w="762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Oval 3"/>
          <p:cNvSpPr>
            <a:spLocks noChangeArrowheads="1"/>
          </p:cNvSpPr>
          <p:nvPr/>
        </p:nvSpPr>
        <p:spPr bwMode="auto">
          <a:xfrm>
            <a:off x="6300788" y="2636838"/>
            <a:ext cx="1223962" cy="504825"/>
          </a:xfrm>
          <a:prstGeom prst="ellipse">
            <a:avLst/>
          </a:prstGeom>
          <a:solidFill>
            <a:schemeClr val="bg1">
              <a:alpha val="70195"/>
            </a:schemeClr>
          </a:solidFill>
          <a:ln w="9525" cap="rnd">
            <a:solidFill>
              <a:srgbClr val="FF66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755650" y="3357563"/>
            <a:ext cx="936625" cy="863600"/>
          </a:xfrm>
          <a:prstGeom prst="rect">
            <a:avLst/>
          </a:prstGeom>
          <a:solidFill>
            <a:srgbClr val="FF9900">
              <a:alpha val="76077"/>
            </a:srgbClr>
          </a:solidFill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1835150" y="3357563"/>
            <a:ext cx="936625" cy="863600"/>
          </a:xfrm>
          <a:prstGeom prst="rect">
            <a:avLst/>
          </a:prstGeom>
          <a:solidFill>
            <a:srgbClr val="FF9900">
              <a:alpha val="76077"/>
            </a:srgbClr>
          </a:solidFill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419475" y="3357563"/>
            <a:ext cx="936625" cy="863600"/>
          </a:xfrm>
          <a:prstGeom prst="rect">
            <a:avLst/>
          </a:prstGeom>
          <a:solidFill>
            <a:srgbClr val="FF9900">
              <a:alpha val="76077"/>
            </a:srgbClr>
          </a:solidFill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500563" y="3357563"/>
            <a:ext cx="936625" cy="863600"/>
          </a:xfrm>
          <a:prstGeom prst="rect">
            <a:avLst/>
          </a:prstGeom>
          <a:solidFill>
            <a:srgbClr val="FF9900">
              <a:alpha val="76077"/>
            </a:srgbClr>
          </a:solidFill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5940425" y="3357563"/>
            <a:ext cx="936625" cy="863600"/>
          </a:xfrm>
          <a:prstGeom prst="rect">
            <a:avLst/>
          </a:prstGeom>
          <a:solidFill>
            <a:srgbClr val="FF9900">
              <a:alpha val="76077"/>
            </a:srgbClr>
          </a:solidFill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7019925" y="3357563"/>
            <a:ext cx="936625" cy="863600"/>
          </a:xfrm>
          <a:prstGeom prst="rect">
            <a:avLst/>
          </a:prstGeom>
          <a:solidFill>
            <a:srgbClr val="FF9900">
              <a:alpha val="76077"/>
            </a:srgbClr>
          </a:solidFill>
          <a:ln w="76200">
            <a:solidFill>
              <a:srgbClr val="FF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2" name="Oval 10"/>
          <p:cNvSpPr>
            <a:spLocks noChangeArrowheads="1"/>
          </p:cNvSpPr>
          <p:nvPr/>
        </p:nvSpPr>
        <p:spPr bwMode="auto">
          <a:xfrm>
            <a:off x="611188" y="2205038"/>
            <a:ext cx="2376487" cy="1008062"/>
          </a:xfrm>
          <a:prstGeom prst="ellipse">
            <a:avLst/>
          </a:prstGeom>
          <a:solidFill>
            <a:srgbClr val="33CCCC">
              <a:alpha val="67842"/>
            </a:srgbClr>
          </a:solidFill>
          <a:ln w="762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1187450" y="2636838"/>
            <a:ext cx="1223963" cy="504825"/>
          </a:xfrm>
          <a:prstGeom prst="ellipse">
            <a:avLst/>
          </a:prstGeom>
          <a:solidFill>
            <a:schemeClr val="bg1">
              <a:alpha val="70195"/>
            </a:schemeClr>
          </a:solidFill>
          <a:ln w="9525" cap="rnd">
            <a:solidFill>
              <a:srgbClr val="FF66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3203575" y="2205038"/>
            <a:ext cx="2376488" cy="1008062"/>
          </a:xfrm>
          <a:prstGeom prst="ellipse">
            <a:avLst/>
          </a:prstGeom>
          <a:solidFill>
            <a:srgbClr val="33CCCC">
              <a:alpha val="67842"/>
            </a:srgbClr>
          </a:solidFill>
          <a:ln w="7620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5" name="Oval 13"/>
          <p:cNvSpPr>
            <a:spLocks noChangeArrowheads="1"/>
          </p:cNvSpPr>
          <p:nvPr/>
        </p:nvSpPr>
        <p:spPr bwMode="auto">
          <a:xfrm>
            <a:off x="3779838" y="2636838"/>
            <a:ext cx="1223962" cy="504825"/>
          </a:xfrm>
          <a:prstGeom prst="ellipse">
            <a:avLst/>
          </a:prstGeom>
          <a:solidFill>
            <a:schemeClr val="bg1">
              <a:alpha val="70195"/>
            </a:schemeClr>
          </a:solidFill>
          <a:ln w="9525" cap="rnd">
            <a:solidFill>
              <a:srgbClr val="FF66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6" name="Oval 14"/>
          <p:cNvSpPr>
            <a:spLocks noChangeArrowheads="1"/>
          </p:cNvSpPr>
          <p:nvPr/>
        </p:nvSpPr>
        <p:spPr bwMode="auto">
          <a:xfrm>
            <a:off x="971550" y="2205038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7" name="Oval 15"/>
          <p:cNvSpPr>
            <a:spLocks noChangeArrowheads="1"/>
          </p:cNvSpPr>
          <p:nvPr/>
        </p:nvSpPr>
        <p:spPr bwMode="auto">
          <a:xfrm>
            <a:off x="1476375" y="2565400"/>
            <a:ext cx="647700" cy="5762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8" name="Oval 16"/>
          <p:cNvSpPr>
            <a:spLocks noChangeArrowheads="1"/>
          </p:cNvSpPr>
          <p:nvPr/>
        </p:nvSpPr>
        <p:spPr bwMode="auto">
          <a:xfrm>
            <a:off x="2124075" y="2349500"/>
            <a:ext cx="647700" cy="5762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09" name="Freeform 17"/>
          <p:cNvSpPr>
            <a:spLocks/>
          </p:cNvSpPr>
          <p:nvPr/>
        </p:nvSpPr>
        <p:spPr bwMode="auto">
          <a:xfrm>
            <a:off x="611188" y="1844675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0" name="Freeform 18"/>
          <p:cNvSpPr>
            <a:spLocks/>
          </p:cNvSpPr>
          <p:nvPr/>
        </p:nvSpPr>
        <p:spPr bwMode="auto">
          <a:xfrm rot="2602458">
            <a:off x="1547813" y="2205038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1" name="Freeform 19"/>
          <p:cNvSpPr>
            <a:spLocks/>
          </p:cNvSpPr>
          <p:nvPr/>
        </p:nvSpPr>
        <p:spPr bwMode="auto">
          <a:xfrm rot="4449163">
            <a:off x="2411413" y="2060575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2" name="Oval 20"/>
          <p:cNvSpPr>
            <a:spLocks noChangeArrowheads="1"/>
          </p:cNvSpPr>
          <p:nvPr/>
        </p:nvSpPr>
        <p:spPr bwMode="auto">
          <a:xfrm>
            <a:off x="3563938" y="2276475"/>
            <a:ext cx="647700" cy="5762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13" name="Oval 21"/>
          <p:cNvSpPr>
            <a:spLocks noChangeArrowheads="1"/>
          </p:cNvSpPr>
          <p:nvPr/>
        </p:nvSpPr>
        <p:spPr bwMode="auto">
          <a:xfrm>
            <a:off x="4716463" y="2420938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14" name="Freeform 22"/>
          <p:cNvSpPr>
            <a:spLocks/>
          </p:cNvSpPr>
          <p:nvPr/>
        </p:nvSpPr>
        <p:spPr bwMode="auto">
          <a:xfrm>
            <a:off x="3203575" y="1916113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5" name="Freeform 23"/>
          <p:cNvSpPr>
            <a:spLocks/>
          </p:cNvSpPr>
          <p:nvPr/>
        </p:nvSpPr>
        <p:spPr bwMode="auto">
          <a:xfrm>
            <a:off x="3300413" y="1495425"/>
            <a:ext cx="407987" cy="493713"/>
          </a:xfrm>
          <a:custGeom>
            <a:avLst/>
            <a:gdLst>
              <a:gd name="T0" fmla="*/ 47625 w 257"/>
              <a:gd name="T1" fmla="*/ 493713 h 311"/>
              <a:gd name="T2" fmla="*/ 47625 w 257"/>
              <a:gd name="T3" fmla="*/ 204788 h 311"/>
              <a:gd name="T4" fmla="*/ 334962 w 257"/>
              <a:gd name="T5" fmla="*/ 60325 h 311"/>
              <a:gd name="T6" fmla="*/ 407987 w 257"/>
              <a:gd name="T7" fmla="*/ 60325 h 311"/>
              <a:gd name="T8" fmla="*/ 334962 w 257"/>
              <a:gd name="T9" fmla="*/ 420688 h 311"/>
              <a:gd name="T10" fmla="*/ 119062 w 257"/>
              <a:gd name="T11" fmla="*/ 493713 h 3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7"/>
              <a:gd name="T19" fmla="*/ 0 h 311"/>
              <a:gd name="T20" fmla="*/ 257 w 257"/>
              <a:gd name="T21" fmla="*/ 311 h 3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7" h="311">
                <a:moveTo>
                  <a:pt x="30" y="311"/>
                </a:moveTo>
                <a:cubicBezTo>
                  <a:pt x="15" y="242"/>
                  <a:pt x="0" y="174"/>
                  <a:pt x="30" y="129"/>
                </a:cubicBezTo>
                <a:cubicBezTo>
                  <a:pt x="60" y="84"/>
                  <a:pt x="173" y="53"/>
                  <a:pt x="211" y="38"/>
                </a:cubicBezTo>
                <a:cubicBezTo>
                  <a:pt x="249" y="23"/>
                  <a:pt x="257" y="0"/>
                  <a:pt x="257" y="38"/>
                </a:cubicBezTo>
                <a:cubicBezTo>
                  <a:pt x="257" y="76"/>
                  <a:pt x="241" y="219"/>
                  <a:pt x="211" y="265"/>
                </a:cubicBezTo>
                <a:cubicBezTo>
                  <a:pt x="181" y="311"/>
                  <a:pt x="128" y="311"/>
                  <a:pt x="75" y="311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6" name="Freeform 24"/>
          <p:cNvSpPr>
            <a:spLocks/>
          </p:cNvSpPr>
          <p:nvPr/>
        </p:nvSpPr>
        <p:spPr bwMode="auto">
          <a:xfrm rot="4449163">
            <a:off x="5003800" y="2132013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17" name="Oval 25"/>
          <p:cNvSpPr>
            <a:spLocks noChangeArrowheads="1"/>
          </p:cNvSpPr>
          <p:nvPr/>
        </p:nvSpPr>
        <p:spPr bwMode="auto">
          <a:xfrm>
            <a:off x="5795963" y="2278063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18" name="Oval 26"/>
          <p:cNvSpPr>
            <a:spLocks noChangeArrowheads="1"/>
          </p:cNvSpPr>
          <p:nvPr/>
        </p:nvSpPr>
        <p:spPr bwMode="auto">
          <a:xfrm>
            <a:off x="6877050" y="2420938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19" name="Oval 27"/>
          <p:cNvSpPr>
            <a:spLocks noChangeArrowheads="1"/>
          </p:cNvSpPr>
          <p:nvPr/>
        </p:nvSpPr>
        <p:spPr bwMode="auto">
          <a:xfrm>
            <a:off x="7453313" y="2278063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0" name="Oval 28"/>
          <p:cNvSpPr>
            <a:spLocks noChangeArrowheads="1"/>
          </p:cNvSpPr>
          <p:nvPr/>
        </p:nvSpPr>
        <p:spPr bwMode="auto">
          <a:xfrm>
            <a:off x="6300788" y="2420938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1" name="Oval 29"/>
          <p:cNvSpPr>
            <a:spLocks noChangeArrowheads="1"/>
          </p:cNvSpPr>
          <p:nvPr/>
        </p:nvSpPr>
        <p:spPr bwMode="auto">
          <a:xfrm>
            <a:off x="6083300" y="1917700"/>
            <a:ext cx="647700" cy="5762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2" name="Oval 30"/>
          <p:cNvSpPr>
            <a:spLocks noChangeArrowheads="1"/>
          </p:cNvSpPr>
          <p:nvPr/>
        </p:nvSpPr>
        <p:spPr bwMode="auto">
          <a:xfrm>
            <a:off x="6515100" y="1989138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3" name="Oval 31"/>
          <p:cNvSpPr>
            <a:spLocks noChangeArrowheads="1"/>
          </p:cNvSpPr>
          <p:nvPr/>
        </p:nvSpPr>
        <p:spPr bwMode="auto">
          <a:xfrm>
            <a:off x="7019925" y="1989138"/>
            <a:ext cx="647700" cy="5762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4" name="Oval 32"/>
          <p:cNvSpPr>
            <a:spLocks noChangeArrowheads="1"/>
          </p:cNvSpPr>
          <p:nvPr/>
        </p:nvSpPr>
        <p:spPr bwMode="auto">
          <a:xfrm>
            <a:off x="6372225" y="1485900"/>
            <a:ext cx="647700" cy="5762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5" name="Oval 33"/>
          <p:cNvSpPr>
            <a:spLocks noChangeArrowheads="1"/>
          </p:cNvSpPr>
          <p:nvPr/>
        </p:nvSpPr>
        <p:spPr bwMode="auto">
          <a:xfrm>
            <a:off x="6804025" y="1485900"/>
            <a:ext cx="647700" cy="5762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6" name="Text Box 34"/>
          <p:cNvSpPr txBox="1">
            <a:spLocks noChangeArrowheads="1"/>
          </p:cNvSpPr>
          <p:nvPr/>
        </p:nvSpPr>
        <p:spPr bwMode="auto">
          <a:xfrm>
            <a:off x="900113" y="3284538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</a:t>
            </a:r>
          </a:p>
        </p:txBody>
      </p:sp>
      <p:sp>
        <p:nvSpPr>
          <p:cNvPr id="33827" name="Text Box 35"/>
          <p:cNvSpPr txBox="1">
            <a:spLocks noChangeArrowheads="1"/>
          </p:cNvSpPr>
          <p:nvPr/>
        </p:nvSpPr>
        <p:spPr bwMode="auto">
          <a:xfrm>
            <a:off x="1979613" y="3284538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8</a:t>
            </a:r>
          </a:p>
        </p:txBody>
      </p:sp>
      <p:sp>
        <p:nvSpPr>
          <p:cNvPr id="33828" name="Text Box 36"/>
          <p:cNvSpPr txBox="1">
            <a:spLocks noChangeArrowheads="1"/>
          </p:cNvSpPr>
          <p:nvPr/>
        </p:nvSpPr>
        <p:spPr bwMode="auto">
          <a:xfrm>
            <a:off x="3563938" y="3284538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7</a:t>
            </a:r>
          </a:p>
        </p:txBody>
      </p:sp>
      <p:sp>
        <p:nvSpPr>
          <p:cNvPr id="33829" name="Text Box 37"/>
          <p:cNvSpPr txBox="1">
            <a:spLocks noChangeArrowheads="1"/>
          </p:cNvSpPr>
          <p:nvPr/>
        </p:nvSpPr>
        <p:spPr bwMode="auto">
          <a:xfrm>
            <a:off x="4643438" y="3284538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</a:t>
            </a:r>
          </a:p>
        </p:txBody>
      </p:sp>
      <p:sp>
        <p:nvSpPr>
          <p:cNvPr id="33830" name="Text Box 38"/>
          <p:cNvSpPr txBox="1">
            <a:spLocks noChangeArrowheads="1"/>
          </p:cNvSpPr>
          <p:nvPr/>
        </p:nvSpPr>
        <p:spPr bwMode="auto">
          <a:xfrm>
            <a:off x="6084888" y="3284538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</a:t>
            </a:r>
          </a:p>
        </p:txBody>
      </p:sp>
      <p:sp>
        <p:nvSpPr>
          <p:cNvPr id="33831" name="Text Box 39"/>
          <p:cNvSpPr txBox="1">
            <a:spLocks noChangeArrowheads="1"/>
          </p:cNvSpPr>
          <p:nvPr/>
        </p:nvSpPr>
        <p:spPr bwMode="auto">
          <a:xfrm>
            <a:off x="7164388" y="3284538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33832" name="Text Box 40"/>
          <p:cNvSpPr txBox="1">
            <a:spLocks noChangeArrowheads="1"/>
          </p:cNvSpPr>
          <p:nvPr/>
        </p:nvSpPr>
        <p:spPr bwMode="auto">
          <a:xfrm>
            <a:off x="2339975" y="0"/>
            <a:ext cx="45370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Задача</a:t>
            </a:r>
          </a:p>
        </p:txBody>
      </p:sp>
      <p:sp>
        <p:nvSpPr>
          <p:cNvPr id="33833" name="Text Box 41"/>
          <p:cNvSpPr txBox="1">
            <a:spLocks noChangeArrowheads="1"/>
          </p:cNvSpPr>
          <p:nvPr/>
        </p:nvSpPr>
        <p:spPr bwMode="auto">
          <a:xfrm>
            <a:off x="0" y="5229225"/>
            <a:ext cx="9144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Сколько вишен нужно положить в пустую тарелку?</a:t>
            </a:r>
          </a:p>
        </p:txBody>
      </p:sp>
      <p:sp>
        <p:nvSpPr>
          <p:cNvPr id="33834" name="Freeform 42"/>
          <p:cNvSpPr>
            <a:spLocks/>
          </p:cNvSpPr>
          <p:nvPr/>
        </p:nvSpPr>
        <p:spPr bwMode="auto">
          <a:xfrm rot="-7832068">
            <a:off x="6372225" y="2781300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35" name="Text Box 43"/>
          <p:cNvSpPr txBox="1">
            <a:spLocks noChangeArrowheads="1"/>
          </p:cNvSpPr>
          <p:nvPr/>
        </p:nvSpPr>
        <p:spPr bwMode="auto">
          <a:xfrm>
            <a:off x="6443663" y="1557338"/>
            <a:ext cx="8636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?</a:t>
            </a:r>
          </a:p>
        </p:txBody>
      </p:sp>
      <p:sp>
        <p:nvSpPr>
          <p:cNvPr id="33836" name="Freeform 44"/>
          <p:cNvSpPr>
            <a:spLocks/>
          </p:cNvSpPr>
          <p:nvPr/>
        </p:nvSpPr>
        <p:spPr bwMode="auto">
          <a:xfrm rot="3018858">
            <a:off x="7596188" y="1917700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37" name="Freeform 45"/>
          <p:cNvSpPr>
            <a:spLocks/>
          </p:cNvSpPr>
          <p:nvPr/>
        </p:nvSpPr>
        <p:spPr bwMode="auto">
          <a:xfrm rot="-7832068">
            <a:off x="6516688" y="1196975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38" name="Freeform 46"/>
          <p:cNvSpPr>
            <a:spLocks/>
          </p:cNvSpPr>
          <p:nvPr/>
        </p:nvSpPr>
        <p:spPr bwMode="auto">
          <a:xfrm rot="-4830041">
            <a:off x="5580063" y="2565400"/>
            <a:ext cx="431800" cy="431800"/>
          </a:xfrm>
          <a:custGeom>
            <a:avLst/>
            <a:gdLst>
              <a:gd name="T0" fmla="*/ 0 w 272"/>
              <a:gd name="T1" fmla="*/ 0 h 272"/>
              <a:gd name="T2" fmla="*/ 215900 w 272"/>
              <a:gd name="T3" fmla="*/ 144462 h 272"/>
              <a:gd name="T4" fmla="*/ 360362 w 272"/>
              <a:gd name="T5" fmla="*/ 360362 h 272"/>
              <a:gd name="T6" fmla="*/ 431800 w 272"/>
              <a:gd name="T7" fmla="*/ 431800 h 272"/>
              <a:gd name="T8" fmla="*/ 0 60000 65536"/>
              <a:gd name="T9" fmla="*/ 0 60000 65536"/>
              <a:gd name="T10" fmla="*/ 0 60000 65536"/>
              <a:gd name="T11" fmla="*/ 0 60000 65536"/>
              <a:gd name="T12" fmla="*/ 0 w 272"/>
              <a:gd name="T13" fmla="*/ 0 h 272"/>
              <a:gd name="T14" fmla="*/ 272 w 272"/>
              <a:gd name="T15" fmla="*/ 272 h 2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2" h="272">
                <a:moveTo>
                  <a:pt x="0" y="0"/>
                </a:moveTo>
                <a:cubicBezTo>
                  <a:pt x="49" y="26"/>
                  <a:pt x="98" y="53"/>
                  <a:pt x="136" y="91"/>
                </a:cubicBezTo>
                <a:cubicBezTo>
                  <a:pt x="174" y="129"/>
                  <a:pt x="204" y="197"/>
                  <a:pt x="227" y="227"/>
                </a:cubicBezTo>
                <a:cubicBezTo>
                  <a:pt x="250" y="257"/>
                  <a:pt x="261" y="264"/>
                  <a:pt x="272" y="272"/>
                </a:cubicBezTo>
              </a:path>
            </a:pathLst>
          </a:custGeom>
          <a:noFill/>
          <a:ln w="38100">
            <a:solidFill>
              <a:srgbClr val="00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839" name="AutoShape 47"/>
          <p:cNvSpPr>
            <a:spLocks noChangeArrowheads="1"/>
          </p:cNvSpPr>
          <p:nvPr/>
        </p:nvSpPr>
        <p:spPr bwMode="auto">
          <a:xfrm rot="-1573412">
            <a:off x="611188" y="1989138"/>
            <a:ext cx="2374900" cy="2447925"/>
          </a:xfrm>
          <a:prstGeom prst="wedgeEllipseCallout">
            <a:avLst>
              <a:gd name="adj1" fmla="val -41843"/>
              <a:gd name="adj2" fmla="val 40764"/>
            </a:avLst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latin typeface="Book Antiqua" pitchFamily="18" charset="0"/>
            </a:endParaRPr>
          </a:p>
        </p:txBody>
      </p:sp>
      <p:sp>
        <p:nvSpPr>
          <p:cNvPr id="33840" name="AutoShape 48"/>
          <p:cNvSpPr>
            <a:spLocks noChangeArrowheads="1"/>
          </p:cNvSpPr>
          <p:nvPr/>
        </p:nvSpPr>
        <p:spPr bwMode="auto">
          <a:xfrm rot="-1573412">
            <a:off x="3203575" y="1989138"/>
            <a:ext cx="2374900" cy="2447925"/>
          </a:xfrm>
          <a:prstGeom prst="wedgeEllipseCallout">
            <a:avLst>
              <a:gd name="adj1" fmla="val -14958"/>
              <a:gd name="adj2" fmla="val 59861"/>
            </a:avLst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latin typeface="Book Antiqua" pitchFamily="18" charset="0"/>
            </a:endParaRPr>
          </a:p>
        </p:txBody>
      </p:sp>
      <p:sp>
        <p:nvSpPr>
          <p:cNvPr id="33841" name="Text Box 49"/>
          <p:cNvSpPr txBox="1">
            <a:spLocks noChangeArrowheads="1"/>
          </p:cNvSpPr>
          <p:nvPr/>
        </p:nvSpPr>
        <p:spPr bwMode="auto">
          <a:xfrm>
            <a:off x="827088" y="4508500"/>
            <a:ext cx="10810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15</a:t>
            </a:r>
          </a:p>
        </p:txBody>
      </p:sp>
      <p:sp>
        <p:nvSpPr>
          <p:cNvPr id="33842" name="Text Box 50"/>
          <p:cNvSpPr txBox="1">
            <a:spLocks noChangeArrowheads="1"/>
          </p:cNvSpPr>
          <p:nvPr/>
        </p:nvSpPr>
        <p:spPr bwMode="auto">
          <a:xfrm>
            <a:off x="4140200" y="4508500"/>
            <a:ext cx="10795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15</a:t>
            </a:r>
          </a:p>
        </p:txBody>
      </p:sp>
      <p:sp>
        <p:nvSpPr>
          <p:cNvPr id="33843" name="Text Box 51"/>
          <p:cNvSpPr txBox="1">
            <a:spLocks noChangeArrowheads="1"/>
          </p:cNvSpPr>
          <p:nvPr/>
        </p:nvSpPr>
        <p:spPr bwMode="auto">
          <a:xfrm>
            <a:off x="2339975" y="0"/>
            <a:ext cx="45370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Ответ</a:t>
            </a:r>
          </a:p>
        </p:txBody>
      </p:sp>
      <p:sp>
        <p:nvSpPr>
          <p:cNvPr id="16436" name="AutoShape 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48713" y="6570663"/>
            <a:ext cx="395287" cy="287337"/>
          </a:xfrm>
          <a:prstGeom prst="actionButtonForwardNex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4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7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4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7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4" dur="2000"/>
                                        <p:tgtEl>
                                          <p:spTgt spid="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7" dur="2000"/>
                                        <p:tgtEl>
                                          <p:spTgt spid="33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500"/>
                            </p:stCondLst>
                            <p:childTnLst>
                              <p:par>
                                <p:cTn id="1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3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3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3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3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3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3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050"/>
                            </p:stCondLst>
                            <p:childTnLst>
                              <p:par>
                                <p:cTn id="184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10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50"/>
                            </p:stCondLst>
                            <p:childTnLst>
                              <p:par>
                                <p:cTn id="1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550"/>
                            </p:stCondLst>
                            <p:childTnLst>
                              <p:par>
                                <p:cTn id="19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6050"/>
                            </p:stCondLst>
                            <p:childTnLst>
                              <p:par>
                                <p:cTn id="20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550"/>
                            </p:stCondLst>
                            <p:childTnLst>
                              <p:par>
                                <p:cTn id="2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050"/>
                            </p:stCondLst>
                            <p:childTnLst>
                              <p:par>
                                <p:cTn id="2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7550"/>
                            </p:stCondLst>
                            <p:childTnLst>
                              <p:par>
                                <p:cTn id="2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8050"/>
                            </p:stCondLst>
                            <p:childTnLst>
                              <p:par>
                                <p:cTn id="2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8550"/>
                            </p:stCondLst>
                            <p:childTnLst>
                              <p:par>
                                <p:cTn id="2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9050"/>
                            </p:stCondLst>
                            <p:childTnLst>
                              <p:par>
                                <p:cTn id="2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 animBg="1"/>
      <p:bldP spid="33821" grpId="0" animBg="1"/>
      <p:bldP spid="33822" grpId="0" animBg="1"/>
      <p:bldP spid="33823" grpId="0" animBg="1"/>
      <p:bldP spid="33824" grpId="0" animBg="1"/>
      <p:bldP spid="33825" grpId="0" animBg="1"/>
      <p:bldP spid="33826" grpId="0"/>
      <p:bldP spid="33827" grpId="0"/>
      <p:bldP spid="33828" grpId="0"/>
      <p:bldP spid="33829" grpId="0"/>
      <p:bldP spid="33830" grpId="0"/>
      <p:bldP spid="33831" grpId="0"/>
      <p:bldP spid="33832" grpId="0"/>
      <p:bldP spid="33832" grpId="1"/>
      <p:bldP spid="33833" grpId="0"/>
      <p:bldP spid="33834" grpId="0" animBg="1"/>
      <p:bldP spid="33835" grpId="0"/>
      <p:bldP spid="33835" grpId="1"/>
      <p:bldP spid="33836" grpId="0" animBg="1"/>
      <p:bldP spid="33837" grpId="0" animBg="1"/>
      <p:bldP spid="33838" grpId="0" animBg="1"/>
      <p:bldP spid="33839" grpId="0" animBg="1"/>
      <p:bldP spid="33840" grpId="0" animBg="1"/>
      <p:bldP spid="33841" grpId="0"/>
      <p:bldP spid="33842" grpId="0"/>
      <p:bldP spid="338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395288" y="836613"/>
          <a:ext cx="1800225" cy="1611312"/>
        </p:xfrm>
        <a:graphic>
          <a:graphicData uri="http://schemas.openxmlformats.org/presentationml/2006/ole">
            <p:oleObj spid="_x0000_s1026" name="Точечный рисунок" r:id="rId3" imgW="2180952" imgH="1952898" progId="PBrush">
              <p:embed/>
            </p:oleObj>
          </a:graphicData>
        </a:graphic>
      </p:graphicFrame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9900"/>
              </a:clrFrom>
              <a:clrTo>
                <a:srgbClr val="0099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2708275"/>
            <a:ext cx="1584325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4284663" y="4076700"/>
          <a:ext cx="1727200" cy="1546225"/>
        </p:xfrm>
        <a:graphic>
          <a:graphicData uri="http://schemas.openxmlformats.org/presentationml/2006/ole">
            <p:oleObj spid="_x0000_s1027" name="Точечный рисунок" r:id="rId5" imgW="2180952" imgH="1952898" progId="PBrush">
              <p:embed/>
            </p:oleObj>
          </a:graphicData>
        </a:graphic>
      </p:graphicFrame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9900"/>
              </a:clrFrom>
              <a:clrTo>
                <a:srgbClr val="0099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908050"/>
            <a:ext cx="172720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846" name="Object 6"/>
          <p:cNvGraphicFramePr>
            <a:graphicFrameLocks noChangeAspect="1"/>
          </p:cNvGraphicFramePr>
          <p:nvPr/>
        </p:nvGraphicFramePr>
        <p:xfrm>
          <a:off x="468313" y="4292600"/>
          <a:ext cx="914400" cy="1362075"/>
        </p:xfrm>
        <a:graphic>
          <a:graphicData uri="http://schemas.openxmlformats.org/presentationml/2006/ole">
            <p:oleObj spid="_x0000_s1028" name="Точечный рисунок" r:id="rId7" imgW="914286" imgH="1362265" progId="PBrush">
              <p:embed/>
            </p:oleObj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2051050" y="3933825"/>
          <a:ext cx="914400" cy="1362075"/>
        </p:xfrm>
        <a:graphic>
          <a:graphicData uri="http://schemas.openxmlformats.org/presentationml/2006/ole">
            <p:oleObj spid="_x0000_s1029" name="Точечный рисунок" r:id="rId8" imgW="914286" imgH="1362265" progId="PBrush">
              <p:embed/>
            </p:oleObj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/>
        </p:nvGraphicFramePr>
        <p:xfrm>
          <a:off x="4284663" y="2420938"/>
          <a:ext cx="914400" cy="1362075"/>
        </p:xfrm>
        <a:graphic>
          <a:graphicData uri="http://schemas.openxmlformats.org/presentationml/2006/ole">
            <p:oleObj spid="_x0000_s1030" name="Точечный рисунок" r:id="rId9" imgW="914286" imgH="1362265" progId="PBrush">
              <p:embed/>
            </p:oleObj>
          </a:graphicData>
        </a:graphic>
      </p:graphicFrame>
      <p:graphicFrame>
        <p:nvGraphicFramePr>
          <p:cNvPr id="35849" name="Object 9"/>
          <p:cNvGraphicFramePr>
            <a:graphicFrameLocks noChangeAspect="1"/>
          </p:cNvGraphicFramePr>
          <p:nvPr/>
        </p:nvGraphicFramePr>
        <p:xfrm>
          <a:off x="3419475" y="908050"/>
          <a:ext cx="914400" cy="1362075"/>
        </p:xfrm>
        <a:graphic>
          <a:graphicData uri="http://schemas.openxmlformats.org/presentationml/2006/ole">
            <p:oleObj spid="_x0000_s1031" name="Точечный рисунок" r:id="rId10" imgW="914286" imgH="1362265" progId="PBrush">
              <p:embed/>
            </p:oleObj>
          </a:graphicData>
        </a:graphic>
      </p:graphicFrame>
      <p:graphicFrame>
        <p:nvGraphicFramePr>
          <p:cNvPr id="35850" name="Object 10"/>
          <p:cNvGraphicFramePr>
            <a:graphicFrameLocks noChangeAspect="1"/>
          </p:cNvGraphicFramePr>
          <p:nvPr/>
        </p:nvGraphicFramePr>
        <p:xfrm>
          <a:off x="6948488" y="3284538"/>
          <a:ext cx="914400" cy="1362075"/>
        </p:xfrm>
        <a:graphic>
          <a:graphicData uri="http://schemas.openxmlformats.org/presentationml/2006/ole">
            <p:oleObj spid="_x0000_s1032" name="Точечный рисунок" r:id="rId11" imgW="914286" imgH="1362265" progId="PBrush">
              <p:embed/>
            </p:oleObj>
          </a:graphicData>
        </a:graphic>
      </p:graphicFrame>
      <p:graphicFrame>
        <p:nvGraphicFramePr>
          <p:cNvPr id="35851" name="Object 11"/>
          <p:cNvGraphicFramePr>
            <a:graphicFrameLocks noChangeAspect="1"/>
          </p:cNvGraphicFramePr>
          <p:nvPr/>
        </p:nvGraphicFramePr>
        <p:xfrm>
          <a:off x="7740650" y="3141663"/>
          <a:ext cx="914400" cy="1362075"/>
        </p:xfrm>
        <a:graphic>
          <a:graphicData uri="http://schemas.openxmlformats.org/presentationml/2006/ole">
            <p:oleObj spid="_x0000_s1033" name="Точечный рисунок" r:id="rId12" imgW="914286" imgH="1362265" progId="PBrush">
              <p:embed/>
            </p:oleObj>
          </a:graphicData>
        </a:graphic>
      </p:graphicFrame>
      <p:graphicFrame>
        <p:nvGraphicFramePr>
          <p:cNvPr id="35852" name="Object 12"/>
          <p:cNvGraphicFramePr>
            <a:graphicFrameLocks noChangeAspect="1"/>
          </p:cNvGraphicFramePr>
          <p:nvPr/>
        </p:nvGraphicFramePr>
        <p:xfrm>
          <a:off x="6156325" y="4292600"/>
          <a:ext cx="914400" cy="1362075"/>
        </p:xfrm>
        <a:graphic>
          <a:graphicData uri="http://schemas.openxmlformats.org/presentationml/2006/ole">
            <p:oleObj spid="_x0000_s1034" name="Точечный рисунок" r:id="rId13" imgW="914286" imgH="1362265" progId="PBrush">
              <p:embed/>
            </p:oleObj>
          </a:graphicData>
        </a:graphic>
      </p:graphicFrame>
      <p:graphicFrame>
        <p:nvGraphicFramePr>
          <p:cNvPr id="35853" name="Object 13"/>
          <p:cNvGraphicFramePr>
            <a:graphicFrameLocks noChangeAspect="1"/>
          </p:cNvGraphicFramePr>
          <p:nvPr/>
        </p:nvGraphicFramePr>
        <p:xfrm>
          <a:off x="7885113" y="4581525"/>
          <a:ext cx="914400" cy="1362075"/>
        </p:xfrm>
        <a:graphic>
          <a:graphicData uri="http://schemas.openxmlformats.org/presentationml/2006/ole">
            <p:oleObj spid="_x0000_s1035" name="Точечный рисунок" r:id="rId14" imgW="914286" imgH="1362265" progId="PBrush">
              <p:embed/>
            </p:oleObj>
          </a:graphicData>
        </a:graphic>
      </p:graphicFrame>
      <p:graphicFrame>
        <p:nvGraphicFramePr>
          <p:cNvPr id="35854" name="Object 14"/>
          <p:cNvGraphicFramePr>
            <a:graphicFrameLocks noChangeAspect="1"/>
          </p:cNvGraphicFramePr>
          <p:nvPr/>
        </p:nvGraphicFramePr>
        <p:xfrm>
          <a:off x="5508625" y="2492375"/>
          <a:ext cx="1223963" cy="992188"/>
        </p:xfrm>
        <a:graphic>
          <a:graphicData uri="http://schemas.openxmlformats.org/presentationml/2006/ole">
            <p:oleObj spid="_x0000_s1036" name="Точечный рисунок" r:id="rId15" imgW="1867161" imgH="1514686" progId="PBrush">
              <p:embed/>
            </p:oleObj>
          </a:graphicData>
        </a:graphic>
      </p:graphicFrame>
      <p:graphicFrame>
        <p:nvGraphicFramePr>
          <p:cNvPr id="35855" name="Object 15"/>
          <p:cNvGraphicFramePr>
            <a:graphicFrameLocks noChangeAspect="1"/>
          </p:cNvGraphicFramePr>
          <p:nvPr/>
        </p:nvGraphicFramePr>
        <p:xfrm>
          <a:off x="1763713" y="2133600"/>
          <a:ext cx="1439862" cy="1168400"/>
        </p:xfrm>
        <a:graphic>
          <a:graphicData uri="http://schemas.openxmlformats.org/presentationml/2006/ole">
            <p:oleObj spid="_x0000_s1037" name="Точечный рисунок" r:id="rId16" imgW="1867161" imgH="1514686" progId="PBrush">
              <p:embed/>
            </p:oleObj>
          </a:graphicData>
        </a:graphic>
      </p:graphicFrame>
      <p:graphicFrame>
        <p:nvGraphicFramePr>
          <p:cNvPr id="35856" name="Object 16"/>
          <p:cNvGraphicFramePr>
            <a:graphicFrameLocks noChangeAspect="1"/>
          </p:cNvGraphicFramePr>
          <p:nvPr/>
        </p:nvGraphicFramePr>
        <p:xfrm>
          <a:off x="2916238" y="4724400"/>
          <a:ext cx="1584325" cy="1285875"/>
        </p:xfrm>
        <a:graphic>
          <a:graphicData uri="http://schemas.openxmlformats.org/presentationml/2006/ole">
            <p:oleObj spid="_x0000_s1038" name="Точечный рисунок" r:id="rId17" imgW="1867161" imgH="1514686" progId="PBrush">
              <p:embed/>
            </p:oleObj>
          </a:graphicData>
        </a:graphic>
      </p:graphicFrame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0" y="57912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Как тремя прямыми отделить кроликов от моркови?</a:t>
            </a:r>
          </a:p>
        </p:txBody>
      </p:sp>
      <p:pic>
        <p:nvPicPr>
          <p:cNvPr id="35858" name="Picture 18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009900"/>
              </a:clrFrom>
              <a:clrTo>
                <a:srgbClr val="0099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2133600"/>
            <a:ext cx="1223963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2339975" y="0"/>
            <a:ext cx="45370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Задача</a:t>
            </a: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3635375" y="2133600"/>
            <a:ext cx="11525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2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?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2411413" y="0"/>
            <a:ext cx="45370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Ответ</a:t>
            </a:r>
          </a:p>
        </p:txBody>
      </p:sp>
      <p:sp>
        <p:nvSpPr>
          <p:cNvPr id="35862" name="Line 22"/>
          <p:cNvSpPr>
            <a:spLocks noChangeShapeType="1"/>
          </p:cNvSpPr>
          <p:nvPr/>
        </p:nvSpPr>
        <p:spPr bwMode="auto">
          <a:xfrm flipH="1">
            <a:off x="2916238" y="1268413"/>
            <a:ext cx="431800" cy="4752975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3" name="Line 23"/>
          <p:cNvSpPr>
            <a:spLocks noChangeShapeType="1"/>
          </p:cNvSpPr>
          <p:nvPr/>
        </p:nvSpPr>
        <p:spPr bwMode="auto">
          <a:xfrm>
            <a:off x="4427538" y="1125538"/>
            <a:ext cx="1873250" cy="4824412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64" name="Line 24"/>
          <p:cNvSpPr>
            <a:spLocks noChangeShapeType="1"/>
          </p:cNvSpPr>
          <p:nvPr/>
        </p:nvSpPr>
        <p:spPr bwMode="auto">
          <a:xfrm flipH="1">
            <a:off x="611188" y="2997200"/>
            <a:ext cx="8281987" cy="1439863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5865" name="Picture 2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9900"/>
              </a:clrFrom>
              <a:clrTo>
                <a:srgbClr val="0099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981075"/>
            <a:ext cx="172720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4" name="AutoShape 26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12200" y="6524625"/>
            <a:ext cx="431800" cy="333375"/>
          </a:xfrm>
          <a:prstGeom prst="actionButtonRetur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4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7" grpId="0"/>
      <p:bldP spid="35859" grpId="0"/>
      <p:bldP spid="35859" grpId="1"/>
      <p:bldP spid="35860" grpId="0"/>
      <p:bldP spid="35860" grpId="1"/>
      <p:bldP spid="35861" grpId="0"/>
      <p:bldP spid="35862" grpId="0" animBg="1"/>
      <p:bldP spid="35863" grpId="0" animBg="1"/>
      <p:bldP spid="358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468313" y="0"/>
            <a:ext cx="7921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Кроссворд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0" y="69215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	Разгадай ребусы. Пример-подсказка: 3буна – это «трибуна».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2771775" y="2060575"/>
            <a:ext cx="3240088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1474788" y="2708275"/>
            <a:ext cx="4537075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1474788" y="3355975"/>
            <a:ext cx="4537075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1474788" y="4005263"/>
            <a:ext cx="4537075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2122488" y="4652963"/>
            <a:ext cx="4537075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179388" y="5302250"/>
            <a:ext cx="6516687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179388" y="5949950"/>
            <a:ext cx="4572000" cy="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2771775" y="2060575"/>
            <a:ext cx="0" cy="38877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3419475" y="2060575"/>
            <a:ext cx="0" cy="388778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>
            <a:off x="4067175" y="2060575"/>
            <a:ext cx="0" cy="388778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>
            <a:off x="4714875" y="2060575"/>
            <a:ext cx="0" cy="38877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5364163" y="2060575"/>
            <a:ext cx="0" cy="32400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>
            <a:off x="6011863" y="2060575"/>
            <a:ext cx="0" cy="32400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6659563" y="4652963"/>
            <a:ext cx="0" cy="6477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>
            <a:off x="2122488" y="2708275"/>
            <a:ext cx="0" cy="19446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1474788" y="2708275"/>
            <a:ext cx="0" cy="1296988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2122488" y="5300663"/>
            <a:ext cx="0" cy="6477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>
            <a:off x="1474788" y="5300663"/>
            <a:ext cx="0" cy="6477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0" name="Line 22"/>
          <p:cNvSpPr>
            <a:spLocks noChangeShapeType="1"/>
          </p:cNvSpPr>
          <p:nvPr/>
        </p:nvSpPr>
        <p:spPr bwMode="auto">
          <a:xfrm>
            <a:off x="827088" y="5300663"/>
            <a:ext cx="0" cy="6477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>
            <a:off x="179388" y="5302250"/>
            <a:ext cx="0" cy="647700"/>
          </a:xfrm>
          <a:prstGeom prst="line">
            <a:avLst/>
          </a:pr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5795963" y="1412875"/>
            <a:ext cx="31321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600" b="1" u="sng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По горизонтали:</a:t>
            </a:r>
          </a:p>
        </p:txBody>
      </p:sp>
      <p:sp>
        <p:nvSpPr>
          <p:cNvPr id="37913" name="Text Box 25"/>
          <p:cNvSpPr txBox="1">
            <a:spLocks noChangeArrowheads="1"/>
          </p:cNvSpPr>
          <p:nvPr/>
        </p:nvSpPr>
        <p:spPr bwMode="auto">
          <a:xfrm>
            <a:off x="2771775" y="206057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1</a:t>
            </a:r>
          </a:p>
        </p:txBody>
      </p:sp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1476375" y="270827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2</a:t>
            </a:r>
          </a:p>
        </p:txBody>
      </p:sp>
      <p:sp>
        <p:nvSpPr>
          <p:cNvPr id="37915" name="Text Box 27"/>
          <p:cNvSpPr txBox="1">
            <a:spLocks noChangeArrowheads="1"/>
          </p:cNvSpPr>
          <p:nvPr/>
        </p:nvSpPr>
        <p:spPr bwMode="auto">
          <a:xfrm>
            <a:off x="1476375" y="33575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3</a:t>
            </a:r>
          </a:p>
        </p:txBody>
      </p:sp>
      <p:sp>
        <p:nvSpPr>
          <p:cNvPr id="37916" name="Text Box 28"/>
          <p:cNvSpPr txBox="1">
            <a:spLocks noChangeArrowheads="1"/>
          </p:cNvSpPr>
          <p:nvPr/>
        </p:nvSpPr>
        <p:spPr bwMode="auto">
          <a:xfrm>
            <a:off x="2124075" y="40052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4</a:t>
            </a:r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2771775" y="46529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5</a:t>
            </a:r>
          </a:p>
        </p:txBody>
      </p:sp>
      <p:sp>
        <p:nvSpPr>
          <p:cNvPr id="37918" name="Text Box 30"/>
          <p:cNvSpPr txBox="1">
            <a:spLocks noChangeArrowheads="1"/>
          </p:cNvSpPr>
          <p:nvPr/>
        </p:nvSpPr>
        <p:spPr bwMode="auto">
          <a:xfrm>
            <a:off x="179388" y="5300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Book Antiqua" pitchFamily="18" charset="0"/>
              </a:rPr>
              <a:t>6</a:t>
            </a:r>
          </a:p>
        </p:txBody>
      </p:sp>
      <p:sp>
        <p:nvSpPr>
          <p:cNvPr id="37919" name="Line 31"/>
          <p:cNvSpPr>
            <a:spLocks noChangeShapeType="1"/>
          </p:cNvSpPr>
          <p:nvPr/>
        </p:nvSpPr>
        <p:spPr bwMode="auto">
          <a:xfrm>
            <a:off x="4067175" y="2060575"/>
            <a:ext cx="0" cy="3887788"/>
          </a:xfrm>
          <a:prstGeom prst="line">
            <a:avLst/>
          </a:prstGeom>
          <a:noFill/>
          <a:ln w="57150">
            <a:pattFill prst="pct75">
              <a:fgClr>
                <a:srgbClr val="CC0000"/>
              </a:fgClr>
              <a:bgClr>
                <a:srgbClr val="FFFFFF"/>
              </a:bgClr>
            </a:patt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0" name="Line 32"/>
          <p:cNvSpPr>
            <a:spLocks noChangeShapeType="1"/>
          </p:cNvSpPr>
          <p:nvPr/>
        </p:nvSpPr>
        <p:spPr bwMode="auto">
          <a:xfrm>
            <a:off x="3419475" y="2060575"/>
            <a:ext cx="0" cy="3887788"/>
          </a:xfrm>
          <a:prstGeom prst="line">
            <a:avLst/>
          </a:prstGeom>
          <a:noFill/>
          <a:ln w="57150">
            <a:pattFill prst="pct75">
              <a:fgClr>
                <a:srgbClr val="CC0000"/>
              </a:fgClr>
              <a:bgClr>
                <a:srgbClr val="FFFFFF"/>
              </a:bgClr>
            </a:patt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1" name="Line 33"/>
          <p:cNvSpPr>
            <a:spLocks noChangeShapeType="1"/>
          </p:cNvSpPr>
          <p:nvPr/>
        </p:nvSpPr>
        <p:spPr bwMode="auto">
          <a:xfrm>
            <a:off x="3419475" y="2060575"/>
            <a:ext cx="647700" cy="0"/>
          </a:xfrm>
          <a:prstGeom prst="line">
            <a:avLst/>
          </a:prstGeom>
          <a:noFill/>
          <a:ln w="57150">
            <a:pattFill prst="pct75">
              <a:fgClr>
                <a:srgbClr val="CC0000"/>
              </a:fgClr>
              <a:bgClr>
                <a:srgbClr val="FFFFFF"/>
              </a:bgClr>
            </a:patt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2" name="Line 34"/>
          <p:cNvSpPr>
            <a:spLocks noChangeShapeType="1"/>
          </p:cNvSpPr>
          <p:nvPr/>
        </p:nvSpPr>
        <p:spPr bwMode="auto">
          <a:xfrm>
            <a:off x="3419475" y="5949950"/>
            <a:ext cx="647700" cy="0"/>
          </a:xfrm>
          <a:prstGeom prst="line">
            <a:avLst/>
          </a:prstGeom>
          <a:noFill/>
          <a:ln w="57150">
            <a:pattFill prst="pct75">
              <a:fgClr>
                <a:srgbClr val="CC0000"/>
              </a:fgClr>
              <a:bgClr>
                <a:srgbClr val="FFFFFF"/>
              </a:bgClr>
            </a:patt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3" name="Text Box 35"/>
          <p:cNvSpPr txBox="1">
            <a:spLocks noChangeArrowheads="1"/>
          </p:cNvSpPr>
          <p:nvPr/>
        </p:nvSpPr>
        <p:spPr bwMode="auto">
          <a:xfrm>
            <a:off x="6156325" y="1916113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1. С3ж. </a:t>
            </a:r>
          </a:p>
        </p:txBody>
      </p:sp>
      <p:sp>
        <p:nvSpPr>
          <p:cNvPr id="37924" name="Text Box 36"/>
          <p:cNvSpPr txBox="1">
            <a:spLocks noChangeArrowheads="1"/>
          </p:cNvSpPr>
          <p:nvPr/>
        </p:nvSpPr>
        <p:spPr bwMode="auto">
          <a:xfrm>
            <a:off x="6156325" y="2492375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2. Ак3са.</a:t>
            </a:r>
          </a:p>
        </p:txBody>
      </p:sp>
      <p:sp>
        <p:nvSpPr>
          <p:cNvPr id="37925" name="Text Box 37"/>
          <p:cNvSpPr txBox="1">
            <a:spLocks noChangeArrowheads="1"/>
          </p:cNvSpPr>
          <p:nvPr/>
        </p:nvSpPr>
        <p:spPr bwMode="auto">
          <a:xfrm>
            <a:off x="6156325" y="2997200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3. Р1ка. </a:t>
            </a:r>
          </a:p>
        </p:txBody>
      </p:sp>
      <p:sp>
        <p:nvSpPr>
          <p:cNvPr id="37926" name="Text Box 38"/>
          <p:cNvSpPr txBox="1">
            <a:spLocks noChangeArrowheads="1"/>
          </p:cNvSpPr>
          <p:nvPr/>
        </p:nvSpPr>
        <p:spPr bwMode="auto">
          <a:xfrm>
            <a:off x="6156325" y="3500438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4. Ну3я. </a:t>
            </a:r>
          </a:p>
        </p:txBody>
      </p:sp>
      <p:sp>
        <p:nvSpPr>
          <p:cNvPr id="37927" name="Text Box 39"/>
          <p:cNvSpPr txBox="1">
            <a:spLocks noChangeArrowheads="1"/>
          </p:cNvSpPr>
          <p:nvPr/>
        </p:nvSpPr>
        <p:spPr bwMode="auto">
          <a:xfrm>
            <a:off x="6623050" y="4005263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5. По2л.</a:t>
            </a:r>
          </a:p>
        </p:txBody>
      </p:sp>
      <p:sp>
        <p:nvSpPr>
          <p:cNvPr id="37928" name="Text Box 40"/>
          <p:cNvSpPr txBox="1">
            <a:spLocks noChangeArrowheads="1"/>
          </p:cNvSpPr>
          <p:nvPr/>
        </p:nvSpPr>
        <p:spPr bwMode="auto">
          <a:xfrm>
            <a:off x="6623050" y="4652963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6. Ви3на.</a:t>
            </a:r>
          </a:p>
        </p:txBody>
      </p:sp>
      <p:sp>
        <p:nvSpPr>
          <p:cNvPr id="37929" name="Text Box 41"/>
          <p:cNvSpPr txBox="1">
            <a:spLocks noChangeArrowheads="1"/>
          </p:cNvSpPr>
          <p:nvPr/>
        </p:nvSpPr>
        <p:spPr bwMode="auto">
          <a:xfrm>
            <a:off x="2987675" y="1916113"/>
            <a:ext cx="3241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с </a:t>
            </a:r>
            <a:r>
              <a:rPr lang="ru-RU" sz="54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т</a:t>
            </a: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р и ж </a:t>
            </a:r>
          </a:p>
        </p:txBody>
      </p:sp>
      <p:sp>
        <p:nvSpPr>
          <p:cNvPr id="37930" name="Text Box 42"/>
          <p:cNvSpPr txBox="1">
            <a:spLocks noChangeArrowheads="1"/>
          </p:cNvSpPr>
          <p:nvPr/>
        </p:nvSpPr>
        <p:spPr bwMode="auto">
          <a:xfrm>
            <a:off x="1619250" y="2565400"/>
            <a:ext cx="45354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а к т  </a:t>
            </a:r>
            <a:r>
              <a:rPr lang="ru-RU" sz="54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р</a:t>
            </a: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и с   а </a:t>
            </a:r>
          </a:p>
        </p:txBody>
      </p:sp>
      <p:sp>
        <p:nvSpPr>
          <p:cNvPr id="37931" name="Text Box 43"/>
          <p:cNvSpPr txBox="1">
            <a:spLocks noChangeArrowheads="1"/>
          </p:cNvSpPr>
          <p:nvPr/>
        </p:nvSpPr>
        <p:spPr bwMode="auto">
          <a:xfrm>
            <a:off x="1547813" y="3213100"/>
            <a:ext cx="4752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р о  д </a:t>
            </a:r>
            <a:r>
              <a:rPr lang="ru-RU" sz="54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и</a:t>
            </a: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н к  а </a:t>
            </a:r>
          </a:p>
        </p:txBody>
      </p:sp>
      <p:sp>
        <p:nvSpPr>
          <p:cNvPr id="37932" name="Text Box 44"/>
          <p:cNvSpPr txBox="1">
            <a:spLocks noChangeArrowheads="1"/>
          </p:cNvSpPr>
          <p:nvPr/>
        </p:nvSpPr>
        <p:spPr bwMode="auto">
          <a:xfrm>
            <a:off x="2195513" y="3789363"/>
            <a:ext cx="40322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н у  </a:t>
            </a:r>
            <a:r>
              <a:rPr lang="ru-RU" sz="54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т</a:t>
            </a: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р и  я </a:t>
            </a:r>
          </a:p>
        </p:txBody>
      </p:sp>
      <p:sp>
        <p:nvSpPr>
          <p:cNvPr id="37933" name="Text Box 45"/>
          <p:cNvSpPr txBox="1">
            <a:spLocks noChangeArrowheads="1"/>
          </p:cNvSpPr>
          <p:nvPr/>
        </p:nvSpPr>
        <p:spPr bwMode="auto">
          <a:xfrm>
            <a:off x="2771775" y="4508500"/>
            <a:ext cx="39608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п </a:t>
            </a:r>
            <a:r>
              <a:rPr lang="ru-RU" sz="54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о</a:t>
            </a: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 д в  а л </a:t>
            </a:r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250825" y="5157788"/>
            <a:ext cx="45354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в и  т р и </a:t>
            </a:r>
            <a:r>
              <a:rPr lang="ru-RU" sz="5400" b="1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н</a:t>
            </a:r>
            <a:r>
              <a:rPr lang="ru-RU" sz="5400" b="1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а </a:t>
            </a:r>
          </a:p>
        </p:txBody>
      </p:sp>
      <p:sp>
        <p:nvSpPr>
          <p:cNvPr id="37935" name="Text Box 47"/>
          <p:cNvSpPr txBox="1">
            <a:spLocks noChangeArrowheads="1"/>
          </p:cNvSpPr>
          <p:nvPr/>
        </p:nvSpPr>
        <p:spPr bwMode="auto">
          <a:xfrm>
            <a:off x="0" y="6165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В выделенных клетках по вертикали: 3тон</a:t>
            </a:r>
          </a:p>
        </p:txBody>
      </p:sp>
      <p:sp>
        <p:nvSpPr>
          <p:cNvPr id="37936" name="Rectangle 48"/>
          <p:cNvSpPr>
            <a:spLocks noChangeArrowheads="1"/>
          </p:cNvSpPr>
          <p:nvPr/>
        </p:nvSpPr>
        <p:spPr bwMode="auto">
          <a:xfrm>
            <a:off x="6300788" y="2060575"/>
            <a:ext cx="1871662" cy="360363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37" name="Rectangle 49"/>
          <p:cNvSpPr>
            <a:spLocks noChangeArrowheads="1"/>
          </p:cNvSpPr>
          <p:nvPr/>
        </p:nvSpPr>
        <p:spPr bwMode="auto">
          <a:xfrm>
            <a:off x="6300788" y="2636838"/>
            <a:ext cx="2087562" cy="431800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38" name="Rectangle 50"/>
          <p:cNvSpPr>
            <a:spLocks noChangeArrowheads="1"/>
          </p:cNvSpPr>
          <p:nvPr/>
        </p:nvSpPr>
        <p:spPr bwMode="auto">
          <a:xfrm>
            <a:off x="6300788" y="3141663"/>
            <a:ext cx="1800225" cy="431800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39" name="Rectangle 51"/>
          <p:cNvSpPr>
            <a:spLocks noChangeArrowheads="1"/>
          </p:cNvSpPr>
          <p:nvPr/>
        </p:nvSpPr>
        <p:spPr bwMode="auto">
          <a:xfrm>
            <a:off x="6300788" y="3644900"/>
            <a:ext cx="1800225" cy="431800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40" name="Rectangle 52"/>
          <p:cNvSpPr>
            <a:spLocks noChangeArrowheads="1"/>
          </p:cNvSpPr>
          <p:nvPr/>
        </p:nvSpPr>
        <p:spPr bwMode="auto">
          <a:xfrm>
            <a:off x="6732588" y="4149725"/>
            <a:ext cx="2087562" cy="431800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941" name="Rectangle 53"/>
          <p:cNvSpPr>
            <a:spLocks noChangeArrowheads="1"/>
          </p:cNvSpPr>
          <p:nvPr/>
        </p:nvSpPr>
        <p:spPr bwMode="auto">
          <a:xfrm>
            <a:off x="6804025" y="4797425"/>
            <a:ext cx="2089150" cy="431800"/>
          </a:xfrm>
          <a:prstGeom prst="rect">
            <a:avLst/>
          </a:prstGeom>
          <a:solidFill>
            <a:srgbClr val="FFFFFF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6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48713" y="6570663"/>
            <a:ext cx="395287" cy="287337"/>
          </a:xfrm>
          <a:prstGeom prst="actionButtonForwardNex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500"/>
                                        <p:tgtEl>
                                          <p:spTgt spid="37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79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79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3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79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3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79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3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79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7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7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4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79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37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7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41"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 animBg="1"/>
      <p:bldP spid="37893" grpId="0" animBg="1"/>
      <p:bldP spid="37894" grpId="0" animBg="1"/>
      <p:bldP spid="37895" grpId="0" animBg="1"/>
      <p:bldP spid="37896" grpId="0" animBg="1"/>
      <p:bldP spid="37897" grpId="0" animBg="1"/>
      <p:bldP spid="37898" grpId="0" animBg="1"/>
      <p:bldP spid="37899" grpId="0" animBg="1"/>
      <p:bldP spid="37900" grpId="0" animBg="1"/>
      <p:bldP spid="37901" grpId="0" animBg="1"/>
      <p:bldP spid="37902" grpId="0" animBg="1"/>
      <p:bldP spid="37903" grpId="0" animBg="1"/>
      <p:bldP spid="37904" grpId="0" animBg="1"/>
      <p:bldP spid="37905" grpId="0" animBg="1"/>
      <p:bldP spid="37906" grpId="0" animBg="1"/>
      <p:bldP spid="37907" grpId="0" animBg="1"/>
      <p:bldP spid="37908" grpId="0" animBg="1"/>
      <p:bldP spid="37909" grpId="0" animBg="1"/>
      <p:bldP spid="37910" grpId="0" animBg="1"/>
      <p:bldP spid="37911" grpId="0" animBg="1"/>
      <p:bldP spid="37912" grpId="0"/>
      <p:bldP spid="37913" grpId="0"/>
      <p:bldP spid="37914" grpId="0"/>
      <p:bldP spid="37915" grpId="0"/>
      <p:bldP spid="37916" grpId="0"/>
      <p:bldP spid="37917" grpId="0"/>
      <p:bldP spid="37918" grpId="0"/>
      <p:bldP spid="37919" grpId="0" animBg="1"/>
      <p:bldP spid="37920" grpId="0" animBg="1"/>
      <p:bldP spid="37921" grpId="0" animBg="1"/>
      <p:bldP spid="37922" grpId="0" animBg="1"/>
      <p:bldP spid="37923" grpId="0"/>
      <p:bldP spid="37924" grpId="0"/>
      <p:bldP spid="37925" grpId="0"/>
      <p:bldP spid="37926" grpId="0"/>
      <p:bldP spid="37927" grpId="0"/>
      <p:bldP spid="37928" grpId="0"/>
      <p:bldP spid="37929" grpId="0"/>
      <p:bldP spid="37930" grpId="0"/>
      <p:bldP spid="37931" grpId="0"/>
      <p:bldP spid="37932" grpId="0"/>
      <p:bldP spid="37933" grpId="0"/>
      <p:bldP spid="37934" grpId="0"/>
      <p:bldP spid="379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Использованная литература:</a:t>
            </a:r>
            <a:b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1. Журналы «</a:t>
            </a:r>
            <a:r>
              <a:rPr lang="ru-RU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Мурзилка</a:t>
            </a:r>
            <a:r>
              <a:rPr lang="ru-RU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», </a:t>
            </a:r>
            <a:r>
              <a:rPr lang="ru-RU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2003-2006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гг.</a:t>
            </a:r>
          </a:p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2. </a:t>
            </a:r>
            <a:r>
              <a:rPr lang="ru-RU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Жикалкина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Т.К., Бредихина Э.М. Математика: </a:t>
            </a:r>
            <a:r>
              <a:rPr lang="ru-RU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Учеб.-тетрадь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, 3 </a:t>
            </a:r>
            <a:r>
              <a:rPr lang="ru-RU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кл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., 1998 г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.</a:t>
            </a:r>
          </a:p>
          <a:p>
            <a:pPr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3. Т.К. </a:t>
            </a:r>
            <a:r>
              <a:rPr lang="ru-RU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Жикалкина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Система игр на уроках математики в 1 и 2 классах, </a:t>
            </a:r>
            <a:r>
              <a:rPr lang="ru-RU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М.:Новая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 школа, 1996г. </a:t>
            </a:r>
          </a:p>
          <a:p>
            <a:pPr>
              <a:spcBef>
                <a:spcPct val="50000"/>
              </a:spcBef>
              <a:defRPr/>
            </a:pP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531</Words>
  <PresentationFormat>Экран (4:3)</PresentationFormat>
  <Paragraphs>145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Точечный рисунок</vt:lpstr>
      <vt:lpstr>Внеклассное  занятие  по  математике «Считай, смекай, отгадывай» 2  класс</vt:lpstr>
      <vt:lpstr>Цели: </vt:lpstr>
      <vt:lpstr>Слайд 3</vt:lpstr>
      <vt:lpstr>Слайд 4</vt:lpstr>
      <vt:lpstr>Слайд 5</vt:lpstr>
      <vt:lpstr>Слайд 6</vt:lpstr>
      <vt:lpstr>Слайд 7</vt:lpstr>
      <vt:lpstr>Слайд 8</vt:lpstr>
      <vt:lpstr>Использованная литература: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 занятие  по  математике 2  класс</dc:title>
  <cp:lastModifiedBy>Сергеев</cp:lastModifiedBy>
  <cp:revision>23</cp:revision>
  <dcterms:modified xsi:type="dcterms:W3CDTF">2010-12-28T13:57:18Z</dcterms:modified>
</cp:coreProperties>
</file>